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996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1A21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4199" y="4785090"/>
            <a:ext cx="278774" cy="278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05627" y="4872675"/>
            <a:ext cx="579484" cy="136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959958" y="4785090"/>
            <a:ext cx="1099822" cy="2787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717234" y="4798440"/>
            <a:ext cx="242724" cy="2145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2629" y="5299"/>
            <a:ext cx="5360007" cy="51381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0"/>
            <a:ext cx="633095" cy="588645"/>
          </a:xfrm>
          <a:custGeom>
            <a:avLst/>
            <a:gdLst/>
            <a:ahLst/>
            <a:cxnLst/>
            <a:rect l="l" t="t" r="r" b="b"/>
            <a:pathLst>
              <a:path w="633095" h="588645">
                <a:moveTo>
                  <a:pt x="632698" y="588598"/>
                </a:moveTo>
                <a:lnTo>
                  <a:pt x="0" y="588598"/>
                </a:lnTo>
                <a:lnTo>
                  <a:pt x="0" y="0"/>
                </a:lnTo>
                <a:lnTo>
                  <a:pt x="632698" y="0"/>
                </a:lnTo>
                <a:lnTo>
                  <a:pt x="632698" y="588598"/>
                </a:lnTo>
                <a:close/>
              </a:path>
            </a:pathLst>
          </a:custGeom>
          <a:solidFill>
            <a:srgbClr val="1A21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212039" y="221754"/>
            <a:ext cx="219710" cy="144145"/>
          </a:xfrm>
          <a:custGeom>
            <a:avLst/>
            <a:gdLst/>
            <a:ahLst/>
            <a:cxnLst/>
            <a:rect l="l" t="t" r="r" b="b"/>
            <a:pathLst>
              <a:path w="219709" h="144145">
                <a:moveTo>
                  <a:pt x="219608" y="124942"/>
                </a:moveTo>
                <a:lnTo>
                  <a:pt x="0" y="124942"/>
                </a:lnTo>
                <a:lnTo>
                  <a:pt x="0" y="143852"/>
                </a:lnTo>
                <a:lnTo>
                  <a:pt x="219608" y="143852"/>
                </a:lnTo>
                <a:lnTo>
                  <a:pt x="219608" y="124942"/>
                </a:lnTo>
                <a:close/>
              </a:path>
              <a:path w="219709" h="144145">
                <a:moveTo>
                  <a:pt x="219608" y="62471"/>
                </a:moveTo>
                <a:lnTo>
                  <a:pt x="0" y="62471"/>
                </a:lnTo>
                <a:lnTo>
                  <a:pt x="0" y="81381"/>
                </a:lnTo>
                <a:lnTo>
                  <a:pt x="219608" y="81381"/>
                </a:lnTo>
                <a:lnTo>
                  <a:pt x="219608" y="62471"/>
                </a:lnTo>
                <a:close/>
              </a:path>
              <a:path w="219709" h="144145">
                <a:moveTo>
                  <a:pt x="219608" y="0"/>
                </a:moveTo>
                <a:lnTo>
                  <a:pt x="0" y="0"/>
                </a:lnTo>
                <a:lnTo>
                  <a:pt x="0" y="18897"/>
                </a:lnTo>
                <a:lnTo>
                  <a:pt x="219608" y="18897"/>
                </a:lnTo>
                <a:lnTo>
                  <a:pt x="219608" y="0"/>
                </a:lnTo>
                <a:close/>
              </a:path>
            </a:pathLst>
          </a:custGeom>
          <a:solidFill>
            <a:srgbClr val="54678A">
              <a:alpha val="359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0" y="381001"/>
            <a:ext cx="808990" cy="808990"/>
          </a:xfrm>
          <a:custGeom>
            <a:avLst/>
            <a:gdLst/>
            <a:ahLst/>
            <a:cxnLst/>
            <a:rect l="l" t="t" r="r" b="b"/>
            <a:pathLst>
              <a:path w="808990" h="808990">
                <a:moveTo>
                  <a:pt x="808798" y="808798"/>
                </a:moveTo>
                <a:lnTo>
                  <a:pt x="404399" y="808798"/>
                </a:lnTo>
                <a:lnTo>
                  <a:pt x="0" y="404399"/>
                </a:lnTo>
                <a:lnTo>
                  <a:pt x="0" y="0"/>
                </a:lnTo>
                <a:lnTo>
                  <a:pt x="808798" y="808798"/>
                </a:lnTo>
                <a:close/>
              </a:path>
            </a:pathLst>
          </a:custGeom>
          <a:solidFill>
            <a:srgbClr val="0144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229049" y="588486"/>
            <a:ext cx="808990" cy="808990"/>
          </a:xfrm>
          <a:custGeom>
            <a:avLst/>
            <a:gdLst/>
            <a:ahLst/>
            <a:cxnLst/>
            <a:rect l="l" t="t" r="r" b="b"/>
            <a:pathLst>
              <a:path w="808990" h="808990">
                <a:moveTo>
                  <a:pt x="808798" y="808798"/>
                </a:moveTo>
                <a:lnTo>
                  <a:pt x="0" y="0"/>
                </a:lnTo>
                <a:lnTo>
                  <a:pt x="404399" y="0"/>
                </a:lnTo>
                <a:lnTo>
                  <a:pt x="808798" y="404399"/>
                </a:lnTo>
                <a:lnTo>
                  <a:pt x="808798" y="808798"/>
                </a:lnTo>
                <a:close/>
              </a:path>
            </a:pathLst>
          </a:custGeom>
          <a:solidFill>
            <a:srgbClr val="82C6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0517" y="454582"/>
            <a:ext cx="6402964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1A21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4199" y="4785090"/>
            <a:ext cx="278774" cy="278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05627" y="4872675"/>
            <a:ext cx="579484" cy="136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959958" y="4785090"/>
            <a:ext cx="1099822" cy="2787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717234" y="4798440"/>
            <a:ext cx="242724" cy="2145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212039" y="221754"/>
            <a:ext cx="219710" cy="144145"/>
          </a:xfrm>
          <a:custGeom>
            <a:avLst/>
            <a:gdLst/>
            <a:ahLst/>
            <a:cxnLst/>
            <a:rect l="l" t="t" r="r" b="b"/>
            <a:pathLst>
              <a:path w="219709" h="144145">
                <a:moveTo>
                  <a:pt x="219608" y="124942"/>
                </a:moveTo>
                <a:lnTo>
                  <a:pt x="0" y="124942"/>
                </a:lnTo>
                <a:lnTo>
                  <a:pt x="0" y="143852"/>
                </a:lnTo>
                <a:lnTo>
                  <a:pt x="219608" y="143852"/>
                </a:lnTo>
                <a:lnTo>
                  <a:pt x="219608" y="124942"/>
                </a:lnTo>
                <a:close/>
              </a:path>
              <a:path w="219709" h="144145">
                <a:moveTo>
                  <a:pt x="219608" y="62471"/>
                </a:moveTo>
                <a:lnTo>
                  <a:pt x="0" y="62471"/>
                </a:lnTo>
                <a:lnTo>
                  <a:pt x="0" y="81381"/>
                </a:lnTo>
                <a:lnTo>
                  <a:pt x="219608" y="81381"/>
                </a:lnTo>
                <a:lnTo>
                  <a:pt x="219608" y="62471"/>
                </a:lnTo>
                <a:close/>
              </a:path>
              <a:path w="219709" h="144145">
                <a:moveTo>
                  <a:pt x="219608" y="0"/>
                </a:moveTo>
                <a:lnTo>
                  <a:pt x="0" y="0"/>
                </a:lnTo>
                <a:lnTo>
                  <a:pt x="0" y="18897"/>
                </a:lnTo>
                <a:lnTo>
                  <a:pt x="219608" y="18897"/>
                </a:lnTo>
                <a:lnTo>
                  <a:pt x="219608" y="0"/>
                </a:lnTo>
                <a:close/>
              </a:path>
            </a:pathLst>
          </a:custGeom>
          <a:solidFill>
            <a:srgbClr val="54678A">
              <a:alpha val="359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381001"/>
            <a:ext cx="808990" cy="808990"/>
          </a:xfrm>
          <a:custGeom>
            <a:avLst/>
            <a:gdLst/>
            <a:ahLst/>
            <a:cxnLst/>
            <a:rect l="l" t="t" r="r" b="b"/>
            <a:pathLst>
              <a:path w="808990" h="808990">
                <a:moveTo>
                  <a:pt x="808798" y="808798"/>
                </a:moveTo>
                <a:lnTo>
                  <a:pt x="404399" y="808798"/>
                </a:lnTo>
                <a:lnTo>
                  <a:pt x="0" y="404399"/>
                </a:lnTo>
                <a:lnTo>
                  <a:pt x="0" y="0"/>
                </a:lnTo>
                <a:lnTo>
                  <a:pt x="808798" y="808798"/>
                </a:lnTo>
                <a:close/>
              </a:path>
            </a:pathLst>
          </a:custGeom>
          <a:solidFill>
            <a:srgbClr val="0144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229049" y="588486"/>
            <a:ext cx="808990" cy="808990"/>
          </a:xfrm>
          <a:custGeom>
            <a:avLst/>
            <a:gdLst/>
            <a:ahLst/>
            <a:cxnLst/>
            <a:rect l="l" t="t" r="r" b="b"/>
            <a:pathLst>
              <a:path w="808990" h="808990">
                <a:moveTo>
                  <a:pt x="808798" y="808798"/>
                </a:moveTo>
                <a:lnTo>
                  <a:pt x="0" y="0"/>
                </a:lnTo>
                <a:lnTo>
                  <a:pt x="404399" y="0"/>
                </a:lnTo>
                <a:lnTo>
                  <a:pt x="808798" y="404399"/>
                </a:lnTo>
                <a:lnTo>
                  <a:pt x="808798" y="808798"/>
                </a:lnTo>
                <a:close/>
              </a:path>
            </a:pathLst>
          </a:custGeom>
          <a:solidFill>
            <a:srgbClr val="82C6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1A21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4199" y="4785090"/>
            <a:ext cx="278774" cy="278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05627" y="4872675"/>
            <a:ext cx="579484" cy="136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959958" y="4785090"/>
            <a:ext cx="1099822" cy="2787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717234" y="4798440"/>
            <a:ext cx="242724" cy="2145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2629" y="5299"/>
            <a:ext cx="5360007" cy="51381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0"/>
            <a:ext cx="633095" cy="588645"/>
          </a:xfrm>
          <a:custGeom>
            <a:avLst/>
            <a:gdLst/>
            <a:ahLst/>
            <a:cxnLst/>
            <a:rect l="l" t="t" r="r" b="b"/>
            <a:pathLst>
              <a:path w="633095" h="588645">
                <a:moveTo>
                  <a:pt x="632698" y="588598"/>
                </a:moveTo>
                <a:lnTo>
                  <a:pt x="0" y="588598"/>
                </a:lnTo>
                <a:lnTo>
                  <a:pt x="0" y="0"/>
                </a:lnTo>
                <a:lnTo>
                  <a:pt x="632698" y="0"/>
                </a:lnTo>
                <a:lnTo>
                  <a:pt x="632698" y="588598"/>
                </a:lnTo>
                <a:close/>
              </a:path>
            </a:pathLst>
          </a:custGeom>
          <a:solidFill>
            <a:srgbClr val="1A21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212039" y="221754"/>
            <a:ext cx="219710" cy="144145"/>
          </a:xfrm>
          <a:custGeom>
            <a:avLst/>
            <a:gdLst/>
            <a:ahLst/>
            <a:cxnLst/>
            <a:rect l="l" t="t" r="r" b="b"/>
            <a:pathLst>
              <a:path w="219709" h="144145">
                <a:moveTo>
                  <a:pt x="219608" y="124942"/>
                </a:moveTo>
                <a:lnTo>
                  <a:pt x="0" y="124942"/>
                </a:lnTo>
                <a:lnTo>
                  <a:pt x="0" y="143852"/>
                </a:lnTo>
                <a:lnTo>
                  <a:pt x="219608" y="143852"/>
                </a:lnTo>
                <a:lnTo>
                  <a:pt x="219608" y="124942"/>
                </a:lnTo>
                <a:close/>
              </a:path>
              <a:path w="219709" h="144145">
                <a:moveTo>
                  <a:pt x="219608" y="62471"/>
                </a:moveTo>
                <a:lnTo>
                  <a:pt x="0" y="62471"/>
                </a:lnTo>
                <a:lnTo>
                  <a:pt x="0" y="81381"/>
                </a:lnTo>
                <a:lnTo>
                  <a:pt x="219608" y="81381"/>
                </a:lnTo>
                <a:lnTo>
                  <a:pt x="219608" y="62471"/>
                </a:lnTo>
                <a:close/>
              </a:path>
              <a:path w="219709" h="144145">
                <a:moveTo>
                  <a:pt x="219608" y="0"/>
                </a:moveTo>
                <a:lnTo>
                  <a:pt x="0" y="0"/>
                </a:lnTo>
                <a:lnTo>
                  <a:pt x="0" y="18897"/>
                </a:lnTo>
                <a:lnTo>
                  <a:pt x="219608" y="18897"/>
                </a:lnTo>
                <a:lnTo>
                  <a:pt x="219608" y="0"/>
                </a:lnTo>
                <a:close/>
              </a:path>
            </a:pathLst>
          </a:custGeom>
          <a:solidFill>
            <a:srgbClr val="54678A">
              <a:alpha val="359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0" y="381001"/>
            <a:ext cx="808990" cy="808990"/>
          </a:xfrm>
          <a:custGeom>
            <a:avLst/>
            <a:gdLst/>
            <a:ahLst/>
            <a:cxnLst/>
            <a:rect l="l" t="t" r="r" b="b"/>
            <a:pathLst>
              <a:path w="808990" h="808990">
                <a:moveTo>
                  <a:pt x="808798" y="808798"/>
                </a:moveTo>
                <a:lnTo>
                  <a:pt x="404399" y="808798"/>
                </a:lnTo>
                <a:lnTo>
                  <a:pt x="0" y="404399"/>
                </a:lnTo>
                <a:lnTo>
                  <a:pt x="0" y="0"/>
                </a:lnTo>
                <a:lnTo>
                  <a:pt x="808798" y="808798"/>
                </a:lnTo>
                <a:close/>
              </a:path>
            </a:pathLst>
          </a:custGeom>
          <a:solidFill>
            <a:srgbClr val="0144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229049" y="588486"/>
            <a:ext cx="808990" cy="808990"/>
          </a:xfrm>
          <a:custGeom>
            <a:avLst/>
            <a:gdLst/>
            <a:ahLst/>
            <a:cxnLst/>
            <a:rect l="l" t="t" r="r" b="b"/>
            <a:pathLst>
              <a:path w="808990" h="808990">
                <a:moveTo>
                  <a:pt x="808798" y="808798"/>
                </a:moveTo>
                <a:lnTo>
                  <a:pt x="0" y="0"/>
                </a:lnTo>
                <a:lnTo>
                  <a:pt x="404399" y="0"/>
                </a:lnTo>
                <a:lnTo>
                  <a:pt x="808798" y="404399"/>
                </a:lnTo>
                <a:lnTo>
                  <a:pt x="808798" y="808798"/>
                </a:lnTo>
                <a:close/>
              </a:path>
            </a:pathLst>
          </a:custGeom>
          <a:solidFill>
            <a:srgbClr val="82C6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1A21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4199" y="4785090"/>
            <a:ext cx="278774" cy="2787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05627" y="4872675"/>
            <a:ext cx="579484" cy="1364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959958" y="4785090"/>
            <a:ext cx="1099822" cy="2787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717234" y="4798440"/>
            <a:ext cx="242724" cy="2145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47282" y="454582"/>
            <a:ext cx="6449435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84054" y="1090502"/>
            <a:ext cx="6953884" cy="3549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ntainers/oci-seccomp-bpf-hoo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security/overview/" TargetMode="External"/><Relationship Id="rId7" Type="http://schemas.openxmlformats.org/officeDocument/2006/relationships/hyperlink" Target="http://man7.org/linux/man-pages/man7/capabilities.7.html" TargetMode="External"/><Relationship Id="rId2" Type="http://schemas.openxmlformats.org/officeDocument/2006/relationships/hyperlink" Target="https://kubernetes.io/docs/concepts/policy/pod-security-polic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ubernetes.io/docs/concepts/configuration/manage-compute-resources-container/" TargetMode="External"/><Relationship Id="rId5" Type="http://schemas.openxmlformats.org/officeDocument/2006/relationships/hyperlink" Target="https://kubernetes.io/docs/tasks/configure-pod-container/security-context/#assign-selinux-labels-to-a-container" TargetMode="External"/><Relationship Id="rId4" Type="http://schemas.openxmlformats.org/officeDocument/2006/relationships/hyperlink" Target="https://kubernetes.io/docs/tutorials/clusters/apparmor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157889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76812" y="0"/>
            <a:ext cx="2167168" cy="20126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496" y="0"/>
            <a:ext cx="2951480" cy="2868930"/>
            <a:chOff x="1496" y="0"/>
            <a:chExt cx="2951480" cy="2868930"/>
          </a:xfrm>
        </p:grpSpPr>
        <p:sp>
          <p:nvSpPr>
            <p:cNvPr id="5" name="object 5"/>
            <p:cNvSpPr/>
            <p:nvPr/>
          </p:nvSpPr>
          <p:spPr>
            <a:xfrm>
              <a:off x="1496" y="0"/>
              <a:ext cx="2300605" cy="2291715"/>
            </a:xfrm>
            <a:custGeom>
              <a:avLst/>
              <a:gdLst/>
              <a:ahLst/>
              <a:cxnLst/>
              <a:rect l="l" t="t" r="r" b="b"/>
              <a:pathLst>
                <a:path w="2300605" h="2291715">
                  <a:moveTo>
                    <a:pt x="2300094" y="2291396"/>
                  </a:moveTo>
                  <a:lnTo>
                    <a:pt x="1150046" y="2291396"/>
                  </a:lnTo>
                  <a:lnTo>
                    <a:pt x="0" y="1145698"/>
                  </a:lnTo>
                  <a:lnTo>
                    <a:pt x="0" y="0"/>
                  </a:lnTo>
                  <a:lnTo>
                    <a:pt x="2300094" y="2291396"/>
                  </a:lnTo>
                  <a:close/>
                </a:path>
              </a:pathLst>
            </a:custGeom>
            <a:solidFill>
              <a:srgbClr val="01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2818" y="576766"/>
              <a:ext cx="2300605" cy="2291715"/>
            </a:xfrm>
            <a:custGeom>
              <a:avLst/>
              <a:gdLst/>
              <a:ahLst/>
              <a:cxnLst/>
              <a:rect l="l" t="t" r="r" b="b"/>
              <a:pathLst>
                <a:path w="2300605" h="2291715">
                  <a:moveTo>
                    <a:pt x="2300100" y="2291402"/>
                  </a:moveTo>
                  <a:lnTo>
                    <a:pt x="0" y="0"/>
                  </a:lnTo>
                  <a:lnTo>
                    <a:pt x="1150047" y="0"/>
                  </a:lnTo>
                  <a:lnTo>
                    <a:pt x="2300100" y="1145697"/>
                  </a:lnTo>
                  <a:lnTo>
                    <a:pt x="2300100" y="2291402"/>
                  </a:lnTo>
                  <a:close/>
                </a:path>
              </a:pathLst>
            </a:custGeom>
            <a:solidFill>
              <a:srgbClr val="82C6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10164" y="1631099"/>
            <a:ext cx="329946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spc="45" dirty="0"/>
              <a:t>Securing  </a:t>
            </a:r>
            <a:r>
              <a:rPr sz="4000" spc="35" dirty="0"/>
              <a:t>Container  </a:t>
            </a:r>
            <a:r>
              <a:rPr sz="4000" spc="-15" dirty="0"/>
              <a:t>Applications:</a:t>
            </a:r>
            <a:endParaRPr sz="4000"/>
          </a:p>
        </p:txBody>
      </p:sp>
      <p:sp>
        <p:nvSpPr>
          <p:cNvPr id="8" name="object 8"/>
          <p:cNvSpPr txBox="1"/>
          <p:nvPr/>
        </p:nvSpPr>
        <p:spPr>
          <a:xfrm>
            <a:off x="3610164" y="3459895"/>
            <a:ext cx="22631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1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000" spc="-43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80" dirty="0">
                <a:solidFill>
                  <a:srgbClr val="FFFFFF"/>
                </a:solidFill>
                <a:latin typeface="Verdana"/>
                <a:cs typeface="Verdana"/>
              </a:rPr>
              <a:t>Primer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1750"/>
            <a:ext cx="1038225" cy="1176020"/>
            <a:chOff x="0" y="221750"/>
            <a:chExt cx="1038225" cy="1176020"/>
          </a:xfrm>
        </p:grpSpPr>
        <p:sp>
          <p:nvSpPr>
            <p:cNvPr id="3" name="object 3"/>
            <p:cNvSpPr/>
            <p:nvPr/>
          </p:nvSpPr>
          <p:spPr>
            <a:xfrm>
              <a:off x="212039" y="221754"/>
              <a:ext cx="219710" cy="144145"/>
            </a:xfrm>
            <a:custGeom>
              <a:avLst/>
              <a:gdLst/>
              <a:ahLst/>
              <a:cxnLst/>
              <a:rect l="l" t="t" r="r" b="b"/>
              <a:pathLst>
                <a:path w="219709" h="144145">
                  <a:moveTo>
                    <a:pt x="219608" y="124942"/>
                  </a:moveTo>
                  <a:lnTo>
                    <a:pt x="0" y="124942"/>
                  </a:lnTo>
                  <a:lnTo>
                    <a:pt x="0" y="143852"/>
                  </a:lnTo>
                  <a:lnTo>
                    <a:pt x="219608" y="143852"/>
                  </a:lnTo>
                  <a:lnTo>
                    <a:pt x="219608" y="124942"/>
                  </a:lnTo>
                  <a:close/>
                </a:path>
                <a:path w="219709" h="144145">
                  <a:moveTo>
                    <a:pt x="219608" y="62471"/>
                  </a:moveTo>
                  <a:lnTo>
                    <a:pt x="0" y="62471"/>
                  </a:lnTo>
                  <a:lnTo>
                    <a:pt x="0" y="81381"/>
                  </a:lnTo>
                  <a:lnTo>
                    <a:pt x="219608" y="81381"/>
                  </a:lnTo>
                  <a:lnTo>
                    <a:pt x="219608" y="62471"/>
                  </a:lnTo>
                  <a:close/>
                </a:path>
                <a:path w="219709" h="144145">
                  <a:moveTo>
                    <a:pt x="219608" y="0"/>
                  </a:moveTo>
                  <a:lnTo>
                    <a:pt x="0" y="0"/>
                  </a:lnTo>
                  <a:lnTo>
                    <a:pt x="0" y="18897"/>
                  </a:lnTo>
                  <a:lnTo>
                    <a:pt x="219608" y="18897"/>
                  </a:lnTo>
                  <a:lnTo>
                    <a:pt x="219608" y="0"/>
                  </a:lnTo>
                  <a:close/>
                </a:path>
              </a:pathLst>
            </a:custGeom>
            <a:solidFill>
              <a:srgbClr val="54678A">
                <a:alpha val="359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81001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8" y="808798"/>
                  </a:moveTo>
                  <a:lnTo>
                    <a:pt x="404399" y="808798"/>
                  </a:lnTo>
                  <a:lnTo>
                    <a:pt x="0" y="404399"/>
                  </a:lnTo>
                  <a:lnTo>
                    <a:pt x="0" y="0"/>
                  </a:lnTo>
                  <a:lnTo>
                    <a:pt x="808798" y="808798"/>
                  </a:lnTo>
                  <a:close/>
                </a:path>
              </a:pathLst>
            </a:custGeom>
            <a:solidFill>
              <a:srgbClr val="01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9049" y="588486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8" y="808798"/>
                  </a:moveTo>
                  <a:lnTo>
                    <a:pt x="0" y="0"/>
                  </a:lnTo>
                  <a:lnTo>
                    <a:pt x="404399" y="0"/>
                  </a:lnTo>
                  <a:lnTo>
                    <a:pt x="808798" y="404399"/>
                  </a:lnTo>
                  <a:lnTo>
                    <a:pt x="808798" y="808798"/>
                  </a:lnTo>
                  <a:close/>
                </a:path>
              </a:pathLst>
            </a:custGeom>
            <a:solidFill>
              <a:srgbClr val="82C6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70517" y="454582"/>
            <a:ext cx="3671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Runtime </a:t>
            </a:r>
            <a:r>
              <a:rPr spc="-20" dirty="0"/>
              <a:t>Security</a:t>
            </a:r>
            <a:r>
              <a:rPr spc="-555" dirty="0"/>
              <a:t> </a:t>
            </a:r>
            <a:r>
              <a:rPr spc="50" dirty="0"/>
              <a:t>Focus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70517" y="1804475"/>
            <a:ext cx="337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2400" spc="-66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03417" y="1825647"/>
            <a:ext cx="16179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5" dirty="0">
                <a:solidFill>
                  <a:srgbClr val="FFFFFF"/>
                </a:solidFill>
                <a:latin typeface="Lato"/>
                <a:cs typeface="Lato"/>
              </a:rPr>
              <a:t>RESOU</a:t>
            </a:r>
            <a:r>
              <a:rPr sz="2200" spc="-50" dirty="0">
                <a:solidFill>
                  <a:srgbClr val="FFFFFF"/>
                </a:solidFill>
                <a:latin typeface="Lato"/>
                <a:cs typeface="Lato"/>
              </a:rPr>
              <a:t>R</a:t>
            </a:r>
            <a:r>
              <a:rPr sz="2200" spc="5" dirty="0">
                <a:solidFill>
                  <a:srgbClr val="FFFFFF"/>
                </a:solidFill>
                <a:latin typeface="Lato"/>
                <a:cs typeface="Lato"/>
              </a:rPr>
              <a:t>CES</a:t>
            </a:r>
            <a:endParaRPr sz="22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0517" y="2719312"/>
            <a:ext cx="400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2400" spc="-16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03417" y="2740492"/>
            <a:ext cx="23380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45" dirty="0">
                <a:solidFill>
                  <a:srgbClr val="FFFFFF"/>
                </a:solidFill>
                <a:latin typeface="Lato"/>
                <a:cs typeface="Lato"/>
              </a:rPr>
              <a:t>ATTACK</a:t>
            </a:r>
            <a:r>
              <a:rPr sz="2200" spc="-1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ato"/>
                <a:cs typeface="Lato"/>
              </a:rPr>
              <a:t>SURFACE</a:t>
            </a:r>
            <a:endParaRPr sz="22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70517" y="3634167"/>
            <a:ext cx="396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2400" spc="-17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03417" y="3655338"/>
            <a:ext cx="1559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5" dirty="0">
                <a:solidFill>
                  <a:srgbClr val="FFFFFF"/>
                </a:solidFill>
                <a:latin typeface="Lato"/>
                <a:cs typeface="Lato"/>
              </a:rPr>
              <a:t>PRIVILEGES</a:t>
            </a:r>
            <a:endParaRPr sz="22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14416" y="1825647"/>
            <a:ext cx="26701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i="1" spc="-30" dirty="0">
                <a:solidFill>
                  <a:srgbClr val="FFFFFF"/>
                </a:solidFill>
                <a:latin typeface="Lato"/>
                <a:cs typeface="Lato"/>
              </a:rPr>
              <a:t>As </a:t>
            </a:r>
            <a:r>
              <a:rPr sz="2200" i="1" spc="-5" dirty="0">
                <a:solidFill>
                  <a:srgbClr val="FFFFFF"/>
                </a:solidFill>
                <a:latin typeface="Lato"/>
                <a:cs typeface="Lato"/>
              </a:rPr>
              <a:t>limited </a:t>
            </a:r>
            <a:r>
              <a:rPr sz="2200" i="1" spc="-20" dirty="0">
                <a:solidFill>
                  <a:srgbClr val="FFFFFF"/>
                </a:solidFill>
                <a:latin typeface="Lato"/>
                <a:cs typeface="Lato"/>
              </a:rPr>
              <a:t>as </a:t>
            </a:r>
            <a:r>
              <a:rPr sz="2200" i="1" dirty="0">
                <a:solidFill>
                  <a:srgbClr val="FFFFFF"/>
                </a:solidFill>
                <a:latin typeface="Lato"/>
                <a:cs typeface="Lato"/>
              </a:rPr>
              <a:t>is</a:t>
            </a:r>
            <a:r>
              <a:rPr sz="2200" i="1" spc="-3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200" i="1" spc="-25" dirty="0">
                <a:solidFill>
                  <a:srgbClr val="FFFFFF"/>
                </a:solidFill>
                <a:latin typeface="Lato"/>
                <a:cs typeface="Lato"/>
              </a:rPr>
              <a:t>feasible.</a:t>
            </a:r>
            <a:endParaRPr sz="22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14416" y="2720319"/>
            <a:ext cx="25215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i="1" spc="-30" dirty="0">
                <a:solidFill>
                  <a:srgbClr val="FFFFFF"/>
                </a:solidFill>
                <a:latin typeface="Lato"/>
                <a:cs typeface="Lato"/>
              </a:rPr>
              <a:t>As </a:t>
            </a:r>
            <a:r>
              <a:rPr sz="2200" i="1" dirty="0">
                <a:solidFill>
                  <a:srgbClr val="FFFFFF"/>
                </a:solidFill>
                <a:latin typeface="Lato"/>
                <a:cs typeface="Lato"/>
              </a:rPr>
              <a:t>small </a:t>
            </a:r>
            <a:r>
              <a:rPr sz="2200" i="1" spc="-20" dirty="0">
                <a:solidFill>
                  <a:srgbClr val="FFFFFF"/>
                </a:solidFill>
                <a:latin typeface="Lato"/>
                <a:cs typeface="Lato"/>
              </a:rPr>
              <a:t>as </a:t>
            </a:r>
            <a:r>
              <a:rPr sz="2200" i="1" dirty="0">
                <a:solidFill>
                  <a:srgbClr val="FFFFFF"/>
                </a:solidFill>
                <a:latin typeface="Lato"/>
                <a:cs typeface="Lato"/>
              </a:rPr>
              <a:t>is</a:t>
            </a:r>
            <a:r>
              <a:rPr sz="2200" i="1" spc="-3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200" i="1" spc="-20" dirty="0">
                <a:solidFill>
                  <a:srgbClr val="FFFFFF"/>
                </a:solidFill>
                <a:latin typeface="Lato"/>
                <a:cs typeface="Lato"/>
              </a:rPr>
              <a:t>possible.</a:t>
            </a:r>
            <a:endParaRPr sz="22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4416" y="3655338"/>
            <a:ext cx="31978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i="1" spc="-20" dirty="0">
                <a:solidFill>
                  <a:srgbClr val="FFFFFF"/>
                </a:solidFill>
                <a:latin typeface="Lato"/>
                <a:cs typeface="Lato"/>
              </a:rPr>
              <a:t>The least amount</a:t>
            </a:r>
            <a:r>
              <a:rPr sz="2200" i="1" spc="-31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200" i="1" spc="-40" dirty="0">
                <a:solidFill>
                  <a:srgbClr val="FFFFFF"/>
                </a:solidFill>
                <a:latin typeface="Lato"/>
                <a:cs typeface="Lato"/>
              </a:rPr>
              <a:t>necessary.</a:t>
            </a:r>
            <a:endParaRPr sz="22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1750"/>
            <a:ext cx="1038225" cy="1176020"/>
            <a:chOff x="0" y="221750"/>
            <a:chExt cx="1038225" cy="1176020"/>
          </a:xfrm>
        </p:grpSpPr>
        <p:sp>
          <p:nvSpPr>
            <p:cNvPr id="3" name="object 3"/>
            <p:cNvSpPr/>
            <p:nvPr/>
          </p:nvSpPr>
          <p:spPr>
            <a:xfrm>
              <a:off x="212039" y="221754"/>
              <a:ext cx="219710" cy="144145"/>
            </a:xfrm>
            <a:custGeom>
              <a:avLst/>
              <a:gdLst/>
              <a:ahLst/>
              <a:cxnLst/>
              <a:rect l="l" t="t" r="r" b="b"/>
              <a:pathLst>
                <a:path w="219709" h="144145">
                  <a:moveTo>
                    <a:pt x="219608" y="124942"/>
                  </a:moveTo>
                  <a:lnTo>
                    <a:pt x="0" y="124942"/>
                  </a:lnTo>
                  <a:lnTo>
                    <a:pt x="0" y="143852"/>
                  </a:lnTo>
                  <a:lnTo>
                    <a:pt x="219608" y="143852"/>
                  </a:lnTo>
                  <a:lnTo>
                    <a:pt x="219608" y="124942"/>
                  </a:lnTo>
                  <a:close/>
                </a:path>
                <a:path w="219709" h="144145">
                  <a:moveTo>
                    <a:pt x="219608" y="62471"/>
                  </a:moveTo>
                  <a:lnTo>
                    <a:pt x="0" y="62471"/>
                  </a:lnTo>
                  <a:lnTo>
                    <a:pt x="0" y="81381"/>
                  </a:lnTo>
                  <a:lnTo>
                    <a:pt x="219608" y="81381"/>
                  </a:lnTo>
                  <a:lnTo>
                    <a:pt x="219608" y="62471"/>
                  </a:lnTo>
                  <a:close/>
                </a:path>
                <a:path w="219709" h="144145">
                  <a:moveTo>
                    <a:pt x="219608" y="0"/>
                  </a:moveTo>
                  <a:lnTo>
                    <a:pt x="0" y="0"/>
                  </a:lnTo>
                  <a:lnTo>
                    <a:pt x="0" y="18897"/>
                  </a:lnTo>
                  <a:lnTo>
                    <a:pt x="219608" y="18897"/>
                  </a:lnTo>
                  <a:lnTo>
                    <a:pt x="219608" y="0"/>
                  </a:lnTo>
                  <a:close/>
                </a:path>
              </a:pathLst>
            </a:custGeom>
            <a:solidFill>
              <a:srgbClr val="54678A">
                <a:alpha val="359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81001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8" y="808798"/>
                  </a:moveTo>
                  <a:lnTo>
                    <a:pt x="404399" y="808798"/>
                  </a:lnTo>
                  <a:lnTo>
                    <a:pt x="0" y="404399"/>
                  </a:lnTo>
                  <a:lnTo>
                    <a:pt x="0" y="0"/>
                  </a:lnTo>
                  <a:lnTo>
                    <a:pt x="808798" y="808798"/>
                  </a:lnTo>
                  <a:close/>
                </a:path>
              </a:pathLst>
            </a:custGeom>
            <a:solidFill>
              <a:srgbClr val="01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9049" y="588486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8" y="808798"/>
                  </a:moveTo>
                  <a:lnTo>
                    <a:pt x="0" y="0"/>
                  </a:lnTo>
                  <a:lnTo>
                    <a:pt x="404399" y="0"/>
                  </a:lnTo>
                  <a:lnTo>
                    <a:pt x="808798" y="404399"/>
                  </a:lnTo>
                  <a:lnTo>
                    <a:pt x="808798" y="808798"/>
                  </a:lnTo>
                  <a:close/>
                </a:path>
              </a:pathLst>
            </a:custGeom>
            <a:solidFill>
              <a:srgbClr val="82C6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70517" y="454582"/>
            <a:ext cx="4533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Runtime </a:t>
            </a:r>
            <a:r>
              <a:rPr spc="-20" dirty="0"/>
              <a:t>Security</a:t>
            </a:r>
            <a:r>
              <a:rPr spc="-575" dirty="0"/>
              <a:t> </a:t>
            </a:r>
            <a:r>
              <a:rPr spc="-175" dirty="0"/>
              <a:t>- </a:t>
            </a:r>
            <a:r>
              <a:rPr spc="5" dirty="0"/>
              <a:t>Resources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84054" y="1090502"/>
            <a:ext cx="4417060" cy="392430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770"/>
              </a:spcBef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z="1500" b="1" spc="15" dirty="0">
                <a:solidFill>
                  <a:srgbClr val="FFFFFF"/>
                </a:solidFill>
                <a:latin typeface="Lato"/>
                <a:cs typeface="Lato"/>
              </a:rPr>
              <a:t>Limit </a:t>
            </a:r>
            <a:r>
              <a:rPr sz="1500" b="1" spc="10" dirty="0">
                <a:solidFill>
                  <a:srgbClr val="FFFFFF"/>
                </a:solidFill>
                <a:latin typeface="Lato"/>
                <a:cs typeface="Lato"/>
              </a:rPr>
              <a:t>memory </a:t>
            </a:r>
            <a:r>
              <a:rPr sz="1500" b="1" spc="-15" dirty="0">
                <a:solidFill>
                  <a:srgbClr val="FFFFFF"/>
                </a:solidFill>
                <a:latin typeface="Lato"/>
                <a:cs typeface="Lato"/>
              </a:rPr>
              <a:t>&amp;</a:t>
            </a:r>
            <a:r>
              <a:rPr sz="1500" b="1" spc="-254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Lato"/>
                <a:cs typeface="Lato"/>
              </a:rPr>
              <a:t>CPU</a:t>
            </a:r>
            <a:endParaRPr sz="1500">
              <a:latin typeface="Lato"/>
              <a:cs typeface="Lato"/>
            </a:endParaRPr>
          </a:p>
          <a:p>
            <a:pPr marL="813435" marR="195580" lvl="1" indent="-320675" algn="just">
              <a:lnSpc>
                <a:spcPct val="114599"/>
              </a:lnSpc>
              <a:spcBef>
                <a:spcPts val="325"/>
              </a:spcBef>
              <a:buFont typeface="Arial"/>
              <a:buChar char="○"/>
              <a:tabLst>
                <a:tab pos="814069" algn="l"/>
              </a:tabLst>
            </a:pP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Memory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and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CPU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speciﬁcations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are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part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of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OCI 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container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runtime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spec: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Lato"/>
                <a:cs typeface="Lato"/>
              </a:rPr>
              <a:t>all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OCI-compliant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runtimes 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implement these</a:t>
            </a:r>
            <a:r>
              <a:rPr sz="1200" spc="-16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features</a:t>
            </a:r>
            <a:endParaRPr sz="1200">
              <a:latin typeface="Lato"/>
              <a:cs typeface="Lato"/>
            </a:endParaRPr>
          </a:p>
          <a:p>
            <a:pPr marL="813435" marR="258445" lvl="1" indent="-320675" algn="just">
              <a:lnSpc>
                <a:spcPct val="114599"/>
              </a:lnSpc>
              <a:spcBef>
                <a:spcPts val="300"/>
              </a:spcBef>
              <a:buFont typeface="Arial"/>
              <a:buChar char="○"/>
              <a:tabLst>
                <a:tab pos="814069" algn="l"/>
              </a:tabLst>
            </a:pP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Kubernetes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exposes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these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limits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(in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less-granular 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form)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via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Pod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speciﬁcation</a:t>
            </a:r>
            <a:endParaRPr sz="1200">
              <a:latin typeface="Lato"/>
              <a:cs typeface="Lato"/>
            </a:endParaRPr>
          </a:p>
          <a:p>
            <a:pPr marL="356235" indent="-321310">
              <a:lnSpc>
                <a:spcPct val="100000"/>
              </a:lnSpc>
              <a:spcBef>
                <a:spcPts val="500"/>
              </a:spcBef>
              <a:buSzPct val="80000"/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z="1500" b="1" spc="15" dirty="0">
                <a:solidFill>
                  <a:srgbClr val="FFFFFF"/>
                </a:solidFill>
                <a:latin typeface="Lato"/>
                <a:cs typeface="Lato"/>
              </a:rPr>
              <a:t>Limit</a:t>
            </a:r>
            <a:r>
              <a:rPr sz="1500" b="1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Lato"/>
                <a:cs typeface="Lato"/>
              </a:rPr>
              <a:t>processes</a:t>
            </a:r>
            <a:endParaRPr sz="1500">
              <a:latin typeface="Lato"/>
              <a:cs typeface="Lato"/>
            </a:endParaRPr>
          </a:p>
          <a:p>
            <a:pPr marL="813435" marR="5080" lvl="1" indent="-320675">
              <a:lnSpc>
                <a:spcPct val="114599"/>
              </a:lnSpc>
              <a:spcBef>
                <a:spcPts val="325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Pids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limit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is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also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part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of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the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OCI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spec;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this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can be 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important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prevent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forkbombs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or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any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other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runaway  process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forking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in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your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container</a:t>
            </a:r>
            <a:endParaRPr sz="1200">
              <a:latin typeface="Lato"/>
              <a:cs typeface="Lato"/>
            </a:endParaRPr>
          </a:p>
          <a:p>
            <a:pPr marL="356235" indent="-344170">
              <a:lnSpc>
                <a:spcPct val="100000"/>
              </a:lnSpc>
              <a:spcBef>
                <a:spcPts val="500"/>
              </a:spcBef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z="1500" b="1" spc="15" dirty="0">
                <a:solidFill>
                  <a:srgbClr val="FFFFFF"/>
                </a:solidFill>
                <a:latin typeface="Lato"/>
                <a:cs typeface="Lato"/>
              </a:rPr>
              <a:t>Limit </a:t>
            </a:r>
            <a:r>
              <a:rPr sz="1500" b="1" spc="10" dirty="0">
                <a:solidFill>
                  <a:srgbClr val="FFFFFF"/>
                </a:solidFill>
                <a:latin typeface="Lato"/>
                <a:cs typeface="Lato"/>
              </a:rPr>
              <a:t>disk</a:t>
            </a:r>
            <a:r>
              <a:rPr sz="1500" b="1" spc="-1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dirty="0">
                <a:solidFill>
                  <a:srgbClr val="FFFFFF"/>
                </a:solidFill>
                <a:latin typeface="Lato"/>
                <a:cs typeface="Lato"/>
              </a:rPr>
              <a:t>consumption</a:t>
            </a:r>
            <a:endParaRPr sz="1500">
              <a:latin typeface="Lato"/>
              <a:cs typeface="Lato"/>
            </a:endParaRPr>
          </a:p>
          <a:p>
            <a:pPr marL="813435" marR="494030" lvl="1" indent="-320675">
              <a:lnSpc>
                <a:spcPct val="114599"/>
              </a:lnSpc>
              <a:spcBef>
                <a:spcPts val="325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OCI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spec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has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Lato"/>
                <a:cs typeface="Lato"/>
              </a:rPr>
              <a:t>I/O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bandwidth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limitations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via 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cgroups,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but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not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exposed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in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K8s</a:t>
            </a:r>
            <a:endParaRPr sz="1200">
              <a:latin typeface="Lato"/>
              <a:cs typeface="Lato"/>
            </a:endParaRPr>
          </a:p>
          <a:p>
            <a:pPr marL="813435" lvl="1" indent="-321310">
              <a:lnSpc>
                <a:spcPct val="100000"/>
              </a:lnSpc>
              <a:spcBef>
                <a:spcPts val="509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Kubernetes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has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ephemeral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disk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limitations</a:t>
            </a:r>
            <a:endParaRPr sz="1200">
              <a:latin typeface="Lato"/>
              <a:cs typeface="Lato"/>
            </a:endParaRPr>
          </a:p>
          <a:p>
            <a:pPr marL="813435" lvl="1" indent="-321310">
              <a:lnSpc>
                <a:spcPct val="100000"/>
              </a:lnSpc>
              <a:spcBef>
                <a:spcPts val="509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Advanced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(ops)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topic: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use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quota-supporting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FS</a:t>
            </a:r>
            <a:endParaRPr sz="1200">
              <a:latin typeface="Lato"/>
              <a:cs typeface="Lato"/>
            </a:endParaRPr>
          </a:p>
          <a:p>
            <a:pPr marL="813435" lvl="1" indent="-321310">
              <a:lnSpc>
                <a:spcPct val="100000"/>
              </a:lnSpc>
              <a:spcBef>
                <a:spcPts val="509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Be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cautious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with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host-mounted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ﬁlesystems</a:t>
            </a:r>
            <a:endParaRPr sz="12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50712" y="1158372"/>
            <a:ext cx="2822869" cy="3530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1750"/>
            <a:ext cx="1038225" cy="1176020"/>
            <a:chOff x="0" y="221750"/>
            <a:chExt cx="1038225" cy="1176020"/>
          </a:xfrm>
        </p:grpSpPr>
        <p:sp>
          <p:nvSpPr>
            <p:cNvPr id="3" name="object 3"/>
            <p:cNvSpPr/>
            <p:nvPr/>
          </p:nvSpPr>
          <p:spPr>
            <a:xfrm>
              <a:off x="212039" y="221754"/>
              <a:ext cx="219710" cy="144145"/>
            </a:xfrm>
            <a:custGeom>
              <a:avLst/>
              <a:gdLst/>
              <a:ahLst/>
              <a:cxnLst/>
              <a:rect l="l" t="t" r="r" b="b"/>
              <a:pathLst>
                <a:path w="219709" h="144145">
                  <a:moveTo>
                    <a:pt x="219608" y="124942"/>
                  </a:moveTo>
                  <a:lnTo>
                    <a:pt x="0" y="124942"/>
                  </a:lnTo>
                  <a:lnTo>
                    <a:pt x="0" y="143852"/>
                  </a:lnTo>
                  <a:lnTo>
                    <a:pt x="219608" y="143852"/>
                  </a:lnTo>
                  <a:lnTo>
                    <a:pt x="219608" y="124942"/>
                  </a:lnTo>
                  <a:close/>
                </a:path>
                <a:path w="219709" h="144145">
                  <a:moveTo>
                    <a:pt x="219608" y="62471"/>
                  </a:moveTo>
                  <a:lnTo>
                    <a:pt x="0" y="62471"/>
                  </a:lnTo>
                  <a:lnTo>
                    <a:pt x="0" y="81381"/>
                  </a:lnTo>
                  <a:lnTo>
                    <a:pt x="219608" y="81381"/>
                  </a:lnTo>
                  <a:lnTo>
                    <a:pt x="219608" y="62471"/>
                  </a:lnTo>
                  <a:close/>
                </a:path>
                <a:path w="219709" h="144145">
                  <a:moveTo>
                    <a:pt x="219608" y="0"/>
                  </a:moveTo>
                  <a:lnTo>
                    <a:pt x="0" y="0"/>
                  </a:lnTo>
                  <a:lnTo>
                    <a:pt x="0" y="18897"/>
                  </a:lnTo>
                  <a:lnTo>
                    <a:pt x="219608" y="18897"/>
                  </a:lnTo>
                  <a:lnTo>
                    <a:pt x="219608" y="0"/>
                  </a:lnTo>
                  <a:close/>
                </a:path>
              </a:pathLst>
            </a:custGeom>
            <a:solidFill>
              <a:srgbClr val="54678A">
                <a:alpha val="359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81001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8" y="808798"/>
                  </a:moveTo>
                  <a:lnTo>
                    <a:pt x="404399" y="808798"/>
                  </a:lnTo>
                  <a:lnTo>
                    <a:pt x="0" y="404399"/>
                  </a:lnTo>
                  <a:lnTo>
                    <a:pt x="0" y="0"/>
                  </a:lnTo>
                  <a:lnTo>
                    <a:pt x="808798" y="808798"/>
                  </a:lnTo>
                  <a:close/>
                </a:path>
              </a:pathLst>
            </a:custGeom>
            <a:solidFill>
              <a:srgbClr val="01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9049" y="588486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8" y="808798"/>
                  </a:moveTo>
                  <a:lnTo>
                    <a:pt x="0" y="0"/>
                  </a:lnTo>
                  <a:lnTo>
                    <a:pt x="404399" y="0"/>
                  </a:lnTo>
                  <a:lnTo>
                    <a:pt x="808798" y="404399"/>
                  </a:lnTo>
                  <a:lnTo>
                    <a:pt x="808798" y="808798"/>
                  </a:lnTo>
                  <a:close/>
                </a:path>
              </a:pathLst>
            </a:custGeom>
            <a:solidFill>
              <a:srgbClr val="82C6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70517" y="454582"/>
            <a:ext cx="5184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Runtime</a:t>
            </a:r>
            <a:r>
              <a:rPr spc="-220" dirty="0"/>
              <a:t> </a:t>
            </a:r>
            <a:r>
              <a:rPr spc="-20" dirty="0"/>
              <a:t>Security</a:t>
            </a:r>
            <a:r>
              <a:rPr spc="-220" dirty="0"/>
              <a:t> </a:t>
            </a:r>
            <a:r>
              <a:rPr spc="-175" dirty="0"/>
              <a:t>-</a:t>
            </a:r>
            <a:r>
              <a:rPr spc="-220" dirty="0"/>
              <a:t> </a:t>
            </a:r>
            <a:r>
              <a:rPr spc="25" dirty="0"/>
              <a:t>Attack</a:t>
            </a:r>
            <a:r>
              <a:rPr spc="-220" dirty="0"/>
              <a:t> </a:t>
            </a:r>
            <a:r>
              <a:rPr spc="-20" dirty="0"/>
              <a:t>Surface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84054" y="1090502"/>
            <a:ext cx="6927215" cy="36766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770"/>
              </a:spcBef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z="1500" b="1" spc="10" dirty="0">
                <a:solidFill>
                  <a:srgbClr val="FFFFFF"/>
                </a:solidFill>
                <a:latin typeface="Lato"/>
                <a:cs typeface="Lato"/>
              </a:rPr>
              <a:t>Linux</a:t>
            </a:r>
            <a:r>
              <a:rPr sz="1500" b="1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spc="10" dirty="0">
                <a:solidFill>
                  <a:srgbClr val="FFFFFF"/>
                </a:solidFill>
                <a:latin typeface="Lato"/>
                <a:cs typeface="Lato"/>
              </a:rPr>
              <a:t>Capabilities</a:t>
            </a:r>
            <a:endParaRPr sz="1500">
              <a:latin typeface="Lato"/>
              <a:cs typeface="Lato"/>
            </a:endParaRPr>
          </a:p>
          <a:p>
            <a:pPr marL="813435" marR="55880" lvl="1" indent="-320675">
              <a:lnSpc>
                <a:spcPct val="114599"/>
              </a:lnSpc>
              <a:spcBef>
                <a:spcPts val="325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Linux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capabilities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are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collections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of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calls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with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similar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purpose;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they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have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names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like  </a:t>
            </a:r>
            <a:r>
              <a:rPr sz="1200" spc="-20" dirty="0">
                <a:solidFill>
                  <a:srgbClr val="FFFFFF"/>
                </a:solidFill>
                <a:latin typeface="Lato"/>
                <a:cs typeface="Lato"/>
              </a:rPr>
              <a:t>CAP_NET_RAW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or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CAP_SYS_ADMIN.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Some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are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fairly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ﬁne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grained and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some,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like 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CAP_SYS_ADMIN,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might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as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well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be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“the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new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root”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as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lwn.net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called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Lato"/>
                <a:cs typeface="Lato"/>
              </a:rPr>
              <a:t>it!</a:t>
            </a:r>
            <a:endParaRPr sz="1200">
              <a:latin typeface="Lato"/>
              <a:cs typeface="Lato"/>
            </a:endParaRPr>
          </a:p>
          <a:p>
            <a:pPr marL="813435" lvl="1" indent="-321310">
              <a:lnSpc>
                <a:spcPct val="100000"/>
              </a:lnSpc>
              <a:spcBef>
                <a:spcPts val="509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Kubernetes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provides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way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Lato"/>
                <a:cs typeface="Lato"/>
              </a:rPr>
              <a:t>drop/add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capabilities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container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via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Pod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spec</a:t>
            </a:r>
            <a:endParaRPr sz="1200">
              <a:latin typeface="Lato"/>
              <a:cs typeface="Lato"/>
            </a:endParaRPr>
          </a:p>
          <a:p>
            <a:pPr marL="356235" indent="-321310">
              <a:lnSpc>
                <a:spcPct val="100000"/>
              </a:lnSpc>
              <a:spcBef>
                <a:spcPts val="500"/>
              </a:spcBef>
              <a:buSzPct val="80000"/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z="1500" b="1" spc="-10" dirty="0">
                <a:solidFill>
                  <a:srgbClr val="FFFFFF"/>
                </a:solidFill>
                <a:latin typeface="Lato"/>
                <a:cs typeface="Lato"/>
              </a:rPr>
              <a:t>LSMs:</a:t>
            </a:r>
            <a:r>
              <a:rPr sz="1500" b="1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dirty="0">
                <a:solidFill>
                  <a:srgbClr val="FFFFFF"/>
                </a:solidFill>
                <a:latin typeface="Lato"/>
                <a:cs typeface="Lato"/>
              </a:rPr>
              <a:t>AppArmor/SELinux</a:t>
            </a:r>
            <a:endParaRPr sz="1500">
              <a:latin typeface="Lato"/>
              <a:cs typeface="Lato"/>
            </a:endParaRPr>
          </a:p>
          <a:p>
            <a:pPr marL="813435" marR="291465" lvl="1" indent="-320675">
              <a:lnSpc>
                <a:spcPct val="114599"/>
              </a:lnSpc>
              <a:spcBef>
                <a:spcPts val="325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Linux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Security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Modules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can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be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complicated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understand,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but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they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effectively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provide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a 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“language”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describe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wide-ranging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set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of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permission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limits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on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processes: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Lato"/>
                <a:cs typeface="Lato"/>
              </a:rPr>
              <a:t>e.g.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speciﬁc 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permissions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(read/write)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ﬁlesystem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paths,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network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socket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access,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among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others</a:t>
            </a:r>
            <a:endParaRPr sz="1200">
              <a:latin typeface="Lato"/>
              <a:cs typeface="Lato"/>
            </a:endParaRPr>
          </a:p>
          <a:p>
            <a:pPr marL="813435" lvl="1" indent="-321310">
              <a:lnSpc>
                <a:spcPct val="100000"/>
              </a:lnSpc>
              <a:spcBef>
                <a:spcPts val="509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Docker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(and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other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runtimes)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have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default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proﬁles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which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restrict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container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permissions</a:t>
            </a:r>
            <a:endParaRPr sz="1200">
              <a:latin typeface="Lato"/>
              <a:cs typeface="Lato"/>
            </a:endParaRPr>
          </a:p>
          <a:p>
            <a:pPr marL="813435" marR="330200" lvl="1" indent="-320675">
              <a:lnSpc>
                <a:spcPct val="114599"/>
              </a:lnSpc>
              <a:spcBef>
                <a:spcPts val="300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Kubernetes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provides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support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for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named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AppArmor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proﬁles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in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spec;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Lato"/>
                <a:cs typeface="Lato"/>
              </a:rPr>
              <a:t>however,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it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is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an 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operational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concern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install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unique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proﬁles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onto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your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worker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nodes</a:t>
            </a:r>
            <a:endParaRPr sz="1200">
              <a:latin typeface="Lato"/>
              <a:cs typeface="Lato"/>
            </a:endParaRPr>
          </a:p>
          <a:p>
            <a:pPr marL="356235" indent="-321310">
              <a:lnSpc>
                <a:spcPct val="100000"/>
              </a:lnSpc>
              <a:spcBef>
                <a:spcPts val="500"/>
              </a:spcBef>
              <a:buSzPct val="80000"/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z="1500" b="1" spc="-10" dirty="0">
                <a:solidFill>
                  <a:srgbClr val="FFFFFF"/>
                </a:solidFill>
                <a:latin typeface="Lato"/>
                <a:cs typeface="Lato"/>
              </a:rPr>
              <a:t>SECCOMP </a:t>
            </a:r>
            <a:r>
              <a:rPr sz="1500" b="1" spc="10" dirty="0">
                <a:solidFill>
                  <a:srgbClr val="FFFFFF"/>
                </a:solidFill>
                <a:latin typeface="Lato"/>
                <a:cs typeface="Lato"/>
              </a:rPr>
              <a:t>(“Secure</a:t>
            </a:r>
            <a:r>
              <a:rPr sz="1500" b="1" spc="-15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dirty="0">
                <a:solidFill>
                  <a:srgbClr val="FFFFFF"/>
                </a:solidFill>
                <a:latin typeface="Lato"/>
                <a:cs typeface="Lato"/>
              </a:rPr>
              <a:t>Computing”)</a:t>
            </a:r>
            <a:endParaRPr sz="1500">
              <a:latin typeface="Lato"/>
              <a:cs typeface="Lato"/>
            </a:endParaRPr>
          </a:p>
          <a:p>
            <a:pPr marL="813435" marR="5080" lvl="1" indent="-320675">
              <a:lnSpc>
                <a:spcPct val="114599"/>
              </a:lnSpc>
              <a:spcBef>
                <a:spcPts val="325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“Seccomp”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support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in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container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runtimes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allows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you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specify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one-by-one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which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syscalls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are 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allowed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for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process.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Docker’s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default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proﬁle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removes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44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from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list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of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330+</a:t>
            </a:r>
            <a:endParaRPr sz="12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1750"/>
            <a:ext cx="1038225" cy="1176020"/>
            <a:chOff x="0" y="221750"/>
            <a:chExt cx="1038225" cy="1176020"/>
          </a:xfrm>
        </p:grpSpPr>
        <p:sp>
          <p:nvSpPr>
            <p:cNvPr id="3" name="object 3"/>
            <p:cNvSpPr/>
            <p:nvPr/>
          </p:nvSpPr>
          <p:spPr>
            <a:xfrm>
              <a:off x="212039" y="221754"/>
              <a:ext cx="219710" cy="144145"/>
            </a:xfrm>
            <a:custGeom>
              <a:avLst/>
              <a:gdLst/>
              <a:ahLst/>
              <a:cxnLst/>
              <a:rect l="l" t="t" r="r" b="b"/>
              <a:pathLst>
                <a:path w="219709" h="144145">
                  <a:moveTo>
                    <a:pt x="219608" y="124942"/>
                  </a:moveTo>
                  <a:lnTo>
                    <a:pt x="0" y="124942"/>
                  </a:lnTo>
                  <a:lnTo>
                    <a:pt x="0" y="143852"/>
                  </a:lnTo>
                  <a:lnTo>
                    <a:pt x="219608" y="143852"/>
                  </a:lnTo>
                  <a:lnTo>
                    <a:pt x="219608" y="124942"/>
                  </a:lnTo>
                  <a:close/>
                </a:path>
                <a:path w="219709" h="144145">
                  <a:moveTo>
                    <a:pt x="219608" y="62471"/>
                  </a:moveTo>
                  <a:lnTo>
                    <a:pt x="0" y="62471"/>
                  </a:lnTo>
                  <a:lnTo>
                    <a:pt x="0" y="81381"/>
                  </a:lnTo>
                  <a:lnTo>
                    <a:pt x="219608" y="81381"/>
                  </a:lnTo>
                  <a:lnTo>
                    <a:pt x="219608" y="62471"/>
                  </a:lnTo>
                  <a:close/>
                </a:path>
                <a:path w="219709" h="144145">
                  <a:moveTo>
                    <a:pt x="219608" y="0"/>
                  </a:moveTo>
                  <a:lnTo>
                    <a:pt x="0" y="0"/>
                  </a:lnTo>
                  <a:lnTo>
                    <a:pt x="0" y="18897"/>
                  </a:lnTo>
                  <a:lnTo>
                    <a:pt x="219608" y="18897"/>
                  </a:lnTo>
                  <a:lnTo>
                    <a:pt x="219608" y="0"/>
                  </a:lnTo>
                  <a:close/>
                </a:path>
              </a:pathLst>
            </a:custGeom>
            <a:solidFill>
              <a:srgbClr val="54678A">
                <a:alpha val="359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81001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8" y="808798"/>
                  </a:moveTo>
                  <a:lnTo>
                    <a:pt x="404399" y="808798"/>
                  </a:lnTo>
                  <a:lnTo>
                    <a:pt x="0" y="404399"/>
                  </a:lnTo>
                  <a:lnTo>
                    <a:pt x="0" y="0"/>
                  </a:lnTo>
                  <a:lnTo>
                    <a:pt x="808798" y="808798"/>
                  </a:lnTo>
                  <a:close/>
                </a:path>
              </a:pathLst>
            </a:custGeom>
            <a:solidFill>
              <a:srgbClr val="01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9049" y="588486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8" y="808798"/>
                  </a:moveTo>
                  <a:lnTo>
                    <a:pt x="0" y="0"/>
                  </a:lnTo>
                  <a:lnTo>
                    <a:pt x="404399" y="0"/>
                  </a:lnTo>
                  <a:lnTo>
                    <a:pt x="808798" y="404399"/>
                  </a:lnTo>
                  <a:lnTo>
                    <a:pt x="808798" y="808798"/>
                  </a:lnTo>
                  <a:close/>
                </a:path>
              </a:pathLst>
            </a:custGeom>
            <a:solidFill>
              <a:srgbClr val="82C6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70517" y="454582"/>
            <a:ext cx="4432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Runtime </a:t>
            </a:r>
            <a:r>
              <a:rPr spc="-20" dirty="0"/>
              <a:t>Security</a:t>
            </a:r>
            <a:r>
              <a:rPr spc="-565" dirty="0"/>
              <a:t> </a:t>
            </a:r>
            <a:r>
              <a:rPr spc="-175" dirty="0"/>
              <a:t>- </a:t>
            </a:r>
            <a:r>
              <a:rPr spc="5" dirty="0"/>
              <a:t>Privileges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84054" y="1090502"/>
            <a:ext cx="7031990" cy="338137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770"/>
              </a:spcBef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z="1500" b="1" spc="-15" dirty="0">
                <a:solidFill>
                  <a:srgbClr val="FFFFFF"/>
                </a:solidFill>
                <a:latin typeface="Lato"/>
                <a:cs typeface="Lato"/>
              </a:rPr>
              <a:t>Don’t </a:t>
            </a:r>
            <a:r>
              <a:rPr sz="1500" b="1" spc="15" dirty="0">
                <a:solidFill>
                  <a:srgbClr val="FFFFFF"/>
                </a:solidFill>
                <a:latin typeface="Lato"/>
                <a:cs typeface="Lato"/>
              </a:rPr>
              <a:t>run </a:t>
            </a:r>
            <a:r>
              <a:rPr sz="1500" b="1" spc="5" dirty="0">
                <a:solidFill>
                  <a:srgbClr val="FFFFFF"/>
                </a:solidFill>
                <a:latin typeface="Lato"/>
                <a:cs typeface="Lato"/>
              </a:rPr>
              <a:t>privileged</a:t>
            </a:r>
            <a:r>
              <a:rPr sz="1500" b="1" spc="-24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spc="20" dirty="0">
                <a:solidFill>
                  <a:srgbClr val="FFFFFF"/>
                </a:solidFill>
                <a:latin typeface="Lato"/>
                <a:cs typeface="Lato"/>
              </a:rPr>
              <a:t>containers!</a:t>
            </a:r>
            <a:endParaRPr sz="1500">
              <a:latin typeface="Lato"/>
              <a:cs typeface="Lato"/>
            </a:endParaRPr>
          </a:p>
          <a:p>
            <a:pPr marL="813435" marR="391795" lvl="1" indent="-320675">
              <a:lnSpc>
                <a:spcPct val="114599"/>
              </a:lnSpc>
              <a:spcBef>
                <a:spcPts val="325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There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really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isn’t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much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else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say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here: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most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of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controls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discussed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here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are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removed 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when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you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enable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“privileged”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for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container/pod.</a:t>
            </a:r>
            <a:endParaRPr sz="1200">
              <a:latin typeface="Lato"/>
              <a:cs typeface="Lato"/>
            </a:endParaRPr>
          </a:p>
          <a:p>
            <a:pPr marL="813435" lvl="1" indent="-321310">
              <a:lnSpc>
                <a:spcPct val="100000"/>
              </a:lnSpc>
              <a:spcBef>
                <a:spcPts val="509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Giving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CAP_SYS_ADMIN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container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is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effectively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very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similar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root/full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privilege</a:t>
            </a:r>
            <a:endParaRPr sz="1200">
              <a:latin typeface="Lato"/>
              <a:cs typeface="Lato"/>
            </a:endParaRPr>
          </a:p>
          <a:p>
            <a:pPr marL="356235" indent="-344170">
              <a:lnSpc>
                <a:spcPct val="100000"/>
              </a:lnSpc>
              <a:spcBef>
                <a:spcPts val="500"/>
              </a:spcBef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z="1500" b="1" spc="-5" dirty="0">
                <a:solidFill>
                  <a:srgbClr val="FFFFFF"/>
                </a:solidFill>
                <a:latin typeface="Lato"/>
                <a:cs typeface="Lato"/>
              </a:rPr>
              <a:t>Root/Administrative</a:t>
            </a:r>
            <a:r>
              <a:rPr sz="1500" b="1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spc="5" dirty="0">
                <a:solidFill>
                  <a:srgbClr val="FFFFFF"/>
                </a:solidFill>
                <a:latin typeface="Lato"/>
                <a:cs typeface="Lato"/>
              </a:rPr>
              <a:t>user</a:t>
            </a:r>
            <a:endParaRPr sz="1500">
              <a:latin typeface="Lato"/>
              <a:cs typeface="Lato"/>
            </a:endParaRPr>
          </a:p>
          <a:p>
            <a:pPr marL="813435" lvl="1" indent="-321310">
              <a:lnSpc>
                <a:spcPct val="100000"/>
              </a:lnSpc>
              <a:spcBef>
                <a:spcPts val="535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Don’t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run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containers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as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root,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and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don’t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give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them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ways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escalate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privilege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(various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settings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in</a:t>
            </a:r>
            <a:endParaRPr sz="1200">
              <a:latin typeface="Lato"/>
              <a:cs typeface="Lato"/>
            </a:endParaRPr>
          </a:p>
          <a:p>
            <a:pPr marL="813435">
              <a:lnSpc>
                <a:spcPct val="100000"/>
              </a:lnSpc>
              <a:spcBef>
                <a:spcPts val="210"/>
              </a:spcBef>
            </a:pPr>
            <a:r>
              <a:rPr sz="1200" b="1" dirty="0">
                <a:solidFill>
                  <a:srgbClr val="FFFFFF"/>
                </a:solidFill>
                <a:latin typeface="Lato"/>
                <a:cs typeface="Lato"/>
              </a:rPr>
              <a:t>PodSecurityPolicy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can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help</a:t>
            </a:r>
            <a:r>
              <a:rPr sz="1200" spc="-21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here)</a:t>
            </a:r>
            <a:endParaRPr sz="1200">
              <a:latin typeface="Lato"/>
              <a:cs typeface="Lato"/>
            </a:endParaRPr>
          </a:p>
          <a:p>
            <a:pPr marL="813435" lvl="1" indent="-321310">
              <a:lnSpc>
                <a:spcPct val="100000"/>
              </a:lnSpc>
              <a:spcBef>
                <a:spcPts val="509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Make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this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enforceable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via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an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admission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controller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which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enforces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baseline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policies</a:t>
            </a:r>
            <a:endParaRPr sz="1200">
              <a:latin typeface="Lato"/>
              <a:cs typeface="Lato"/>
            </a:endParaRPr>
          </a:p>
          <a:p>
            <a:pPr marL="813435" marR="297180" lvl="1" indent="-320675">
              <a:lnSpc>
                <a:spcPct val="114599"/>
              </a:lnSpc>
              <a:spcBef>
                <a:spcPts val="300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User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namespaces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will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come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Kubernetes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at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some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point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and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offer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more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nuanced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way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 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have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administrative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privilege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b="1" dirty="0">
                <a:solidFill>
                  <a:srgbClr val="FFFFFF"/>
                </a:solidFill>
                <a:latin typeface="Lato"/>
                <a:cs typeface="Lato"/>
              </a:rPr>
              <a:t>only</a:t>
            </a:r>
            <a:r>
              <a:rPr sz="1200" b="1" spc="-6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b="1" spc="5" dirty="0">
                <a:solidFill>
                  <a:srgbClr val="FFFFFF"/>
                </a:solidFill>
                <a:latin typeface="Lato"/>
                <a:cs typeface="Lato"/>
              </a:rPr>
              <a:t>inside</a:t>
            </a:r>
            <a:r>
              <a:rPr sz="1200" b="1" spc="-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b="1" spc="5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200" b="1" spc="-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b="1" spc="10" dirty="0">
                <a:solidFill>
                  <a:srgbClr val="FFFFFF"/>
                </a:solidFill>
                <a:latin typeface="Lato"/>
                <a:cs typeface="Lato"/>
              </a:rPr>
              <a:t>container</a:t>
            </a:r>
            <a:endParaRPr sz="1200">
              <a:latin typeface="Lato"/>
              <a:cs typeface="Lato"/>
            </a:endParaRPr>
          </a:p>
          <a:p>
            <a:pPr marL="813435" marR="45720" lvl="1" indent="-320675">
              <a:lnSpc>
                <a:spcPct val="114599"/>
              </a:lnSpc>
              <a:spcBef>
                <a:spcPts val="300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Remember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that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exposing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K8s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or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Docker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(or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other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runtime)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API—e.g.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mounting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Docker 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socket—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inside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the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container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is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most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likely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an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escalation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path to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root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on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the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host.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There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are 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solutions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most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of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historic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reasons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applications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have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“reached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Lato"/>
                <a:cs typeface="Lato"/>
              </a:rPr>
              <a:t>down”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into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container  </a:t>
            </a:r>
            <a:r>
              <a:rPr sz="1200" spc="20" dirty="0">
                <a:solidFill>
                  <a:srgbClr val="FFFFFF"/>
                </a:solidFill>
                <a:latin typeface="Lato"/>
                <a:cs typeface="Lato"/>
              </a:rPr>
              <a:t>runtime!</a:t>
            </a:r>
            <a:endParaRPr sz="12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1750"/>
            <a:ext cx="1038225" cy="1176020"/>
            <a:chOff x="0" y="221750"/>
            <a:chExt cx="1038225" cy="1176020"/>
          </a:xfrm>
        </p:grpSpPr>
        <p:sp>
          <p:nvSpPr>
            <p:cNvPr id="3" name="object 3"/>
            <p:cNvSpPr/>
            <p:nvPr/>
          </p:nvSpPr>
          <p:spPr>
            <a:xfrm>
              <a:off x="212039" y="221754"/>
              <a:ext cx="219710" cy="144145"/>
            </a:xfrm>
            <a:custGeom>
              <a:avLst/>
              <a:gdLst/>
              <a:ahLst/>
              <a:cxnLst/>
              <a:rect l="l" t="t" r="r" b="b"/>
              <a:pathLst>
                <a:path w="219709" h="144145">
                  <a:moveTo>
                    <a:pt x="219608" y="124942"/>
                  </a:moveTo>
                  <a:lnTo>
                    <a:pt x="0" y="124942"/>
                  </a:lnTo>
                  <a:lnTo>
                    <a:pt x="0" y="143852"/>
                  </a:lnTo>
                  <a:lnTo>
                    <a:pt x="219608" y="143852"/>
                  </a:lnTo>
                  <a:lnTo>
                    <a:pt x="219608" y="124942"/>
                  </a:lnTo>
                  <a:close/>
                </a:path>
                <a:path w="219709" h="144145">
                  <a:moveTo>
                    <a:pt x="219608" y="62471"/>
                  </a:moveTo>
                  <a:lnTo>
                    <a:pt x="0" y="62471"/>
                  </a:lnTo>
                  <a:lnTo>
                    <a:pt x="0" y="81381"/>
                  </a:lnTo>
                  <a:lnTo>
                    <a:pt x="219608" y="81381"/>
                  </a:lnTo>
                  <a:lnTo>
                    <a:pt x="219608" y="62471"/>
                  </a:lnTo>
                  <a:close/>
                </a:path>
                <a:path w="219709" h="144145">
                  <a:moveTo>
                    <a:pt x="219608" y="0"/>
                  </a:moveTo>
                  <a:lnTo>
                    <a:pt x="0" y="0"/>
                  </a:lnTo>
                  <a:lnTo>
                    <a:pt x="0" y="18897"/>
                  </a:lnTo>
                  <a:lnTo>
                    <a:pt x="219608" y="18897"/>
                  </a:lnTo>
                  <a:lnTo>
                    <a:pt x="219608" y="0"/>
                  </a:lnTo>
                  <a:close/>
                </a:path>
              </a:pathLst>
            </a:custGeom>
            <a:solidFill>
              <a:srgbClr val="54678A">
                <a:alpha val="359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81001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8" y="808798"/>
                  </a:moveTo>
                  <a:lnTo>
                    <a:pt x="404399" y="808798"/>
                  </a:lnTo>
                  <a:lnTo>
                    <a:pt x="0" y="404399"/>
                  </a:lnTo>
                  <a:lnTo>
                    <a:pt x="0" y="0"/>
                  </a:lnTo>
                  <a:lnTo>
                    <a:pt x="808798" y="808798"/>
                  </a:lnTo>
                  <a:close/>
                </a:path>
              </a:pathLst>
            </a:custGeom>
            <a:solidFill>
              <a:srgbClr val="01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9049" y="588486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8" y="808798"/>
                  </a:moveTo>
                  <a:lnTo>
                    <a:pt x="0" y="0"/>
                  </a:lnTo>
                  <a:lnTo>
                    <a:pt x="404399" y="0"/>
                  </a:lnTo>
                  <a:lnTo>
                    <a:pt x="808798" y="404399"/>
                  </a:lnTo>
                  <a:lnTo>
                    <a:pt x="808798" y="808798"/>
                  </a:lnTo>
                  <a:close/>
                </a:path>
              </a:pathLst>
            </a:custGeom>
            <a:solidFill>
              <a:srgbClr val="82C6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70517" y="454582"/>
            <a:ext cx="6164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Kubernetes: </a:t>
            </a:r>
            <a:r>
              <a:rPr spc="30" dirty="0"/>
              <a:t>Controlling</a:t>
            </a:r>
            <a:r>
              <a:rPr spc="-655" dirty="0"/>
              <a:t> </a:t>
            </a:r>
            <a:r>
              <a:rPr spc="15" dirty="0"/>
              <a:t>Resource </a:t>
            </a:r>
            <a:r>
              <a:rPr spc="35" dirty="0"/>
              <a:t>Limits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18513" y="1307847"/>
            <a:ext cx="2788285" cy="3331845"/>
          </a:xfrm>
          <a:prstGeom prst="rect">
            <a:avLst/>
          </a:prstGeom>
          <a:solidFill>
            <a:srgbClr val="82C6A5"/>
          </a:solidFill>
          <a:ln w="9524">
            <a:solidFill>
              <a:srgbClr val="D8D8D8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85090" marR="1574165">
              <a:lnSpc>
                <a:spcPct val="101200"/>
              </a:lnSpc>
              <a:spcBef>
                <a:spcPts val="615"/>
              </a:spcBef>
            </a:pP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apiVersion:</a:t>
            </a:r>
            <a:r>
              <a:rPr sz="1050" spc="-8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v1  kind: Pod  metadata:</a:t>
            </a:r>
            <a:endParaRPr sz="1050">
              <a:latin typeface="Courier New"/>
              <a:cs typeface="Courier New"/>
            </a:endParaRPr>
          </a:p>
          <a:p>
            <a:pPr marL="85090" marR="1414780" indent="160020">
              <a:lnSpc>
                <a:spcPct val="101200"/>
              </a:lnSpc>
            </a:pP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name:</a:t>
            </a:r>
            <a:r>
              <a:rPr sz="1050" spc="-8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frontend  spec:</a:t>
            </a:r>
            <a:endParaRPr sz="1050">
              <a:latin typeface="Courier New"/>
              <a:cs typeface="Courier New"/>
            </a:endParaRPr>
          </a:p>
          <a:p>
            <a:pPr marL="245745">
              <a:lnSpc>
                <a:spcPct val="100000"/>
              </a:lnSpc>
              <a:spcBef>
                <a:spcPts val="15"/>
              </a:spcBef>
            </a:pP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containers:</a:t>
            </a:r>
            <a:endParaRPr sz="1050">
              <a:latin typeface="Courier New"/>
              <a:cs typeface="Courier New"/>
            </a:endParaRPr>
          </a:p>
          <a:p>
            <a:pPr marL="405765" marR="1414145" indent="-160655">
              <a:lnSpc>
                <a:spcPct val="101200"/>
              </a:lnSpc>
              <a:buChar char="-"/>
              <a:tabLst>
                <a:tab pos="406400" algn="l"/>
              </a:tabLst>
            </a:pP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name: db  image:</a:t>
            </a:r>
            <a:r>
              <a:rPr sz="1050" spc="-9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mysql  resources:</a:t>
            </a:r>
            <a:endParaRPr sz="1050">
              <a:latin typeface="Courier New"/>
              <a:cs typeface="Courier New"/>
            </a:endParaRPr>
          </a:p>
          <a:p>
            <a:pPr marL="565785">
              <a:lnSpc>
                <a:spcPct val="100000"/>
              </a:lnSpc>
              <a:spcBef>
                <a:spcPts val="15"/>
              </a:spcBef>
            </a:pP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limits:</a:t>
            </a:r>
            <a:endParaRPr sz="1050">
              <a:latin typeface="Courier New"/>
              <a:cs typeface="Courier New"/>
            </a:endParaRPr>
          </a:p>
          <a:p>
            <a:pPr marL="725805" marR="854075">
              <a:lnSpc>
                <a:spcPct val="101200"/>
              </a:lnSpc>
            </a:pP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memory:</a:t>
            </a:r>
            <a:r>
              <a:rPr sz="1050" spc="-8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BA4444"/>
                </a:solidFill>
                <a:latin typeface="Courier New"/>
                <a:cs typeface="Courier New"/>
              </a:rPr>
              <a:t>"128Mi"  </a:t>
            </a: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cpu:</a:t>
            </a:r>
            <a:r>
              <a:rPr sz="1050" spc="-2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BA4444"/>
                </a:solidFill>
                <a:latin typeface="Courier New"/>
                <a:cs typeface="Courier New"/>
              </a:rPr>
              <a:t>"500m"</a:t>
            </a:r>
            <a:endParaRPr sz="1050">
              <a:latin typeface="Courier New"/>
              <a:cs typeface="Courier New"/>
            </a:endParaRPr>
          </a:p>
          <a:p>
            <a:pPr marL="405765" indent="-160655">
              <a:lnSpc>
                <a:spcPct val="100000"/>
              </a:lnSpc>
              <a:spcBef>
                <a:spcPts val="15"/>
              </a:spcBef>
              <a:buChar char="-"/>
              <a:tabLst>
                <a:tab pos="406400" algn="l"/>
              </a:tabLst>
            </a:pP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name: wp</a:t>
            </a:r>
            <a:endParaRPr sz="1050">
              <a:latin typeface="Courier New"/>
              <a:cs typeface="Courier New"/>
            </a:endParaRPr>
          </a:p>
          <a:p>
            <a:pPr marL="405765" marR="1094105">
              <a:lnSpc>
                <a:spcPct val="101200"/>
              </a:lnSpc>
            </a:pP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image:</a:t>
            </a:r>
            <a:r>
              <a:rPr sz="1050" spc="-8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wordpress  resources:</a:t>
            </a:r>
            <a:endParaRPr sz="1050">
              <a:latin typeface="Courier New"/>
              <a:cs typeface="Courier New"/>
            </a:endParaRPr>
          </a:p>
          <a:p>
            <a:pPr marL="565785">
              <a:lnSpc>
                <a:spcPct val="100000"/>
              </a:lnSpc>
              <a:spcBef>
                <a:spcPts val="15"/>
              </a:spcBef>
            </a:pP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limits:</a:t>
            </a:r>
            <a:endParaRPr sz="1050">
              <a:latin typeface="Courier New"/>
              <a:cs typeface="Courier New"/>
            </a:endParaRPr>
          </a:p>
          <a:p>
            <a:pPr marL="725805" marR="854075">
              <a:lnSpc>
                <a:spcPct val="101200"/>
              </a:lnSpc>
            </a:pP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memory:</a:t>
            </a:r>
            <a:r>
              <a:rPr sz="1050" spc="-8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BA4444"/>
                </a:solidFill>
                <a:latin typeface="Courier New"/>
                <a:cs typeface="Courier New"/>
              </a:rPr>
              <a:t>"128Mi"  </a:t>
            </a: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cpu:</a:t>
            </a:r>
            <a:r>
              <a:rPr sz="1050" spc="-2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BA4444"/>
                </a:solidFill>
                <a:latin typeface="Courier New"/>
                <a:cs typeface="Courier New"/>
              </a:rPr>
              <a:t>"500m"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4054" y="1090502"/>
            <a:ext cx="4010660" cy="37147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770"/>
              </a:spcBef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z="1500" b="1" spc="5" dirty="0">
                <a:solidFill>
                  <a:srgbClr val="FFFFFF"/>
                </a:solidFill>
                <a:latin typeface="Lato"/>
                <a:cs typeface="Lato"/>
              </a:rPr>
              <a:t>Resource</a:t>
            </a:r>
            <a:r>
              <a:rPr sz="1500" b="1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spc="10" dirty="0">
                <a:solidFill>
                  <a:srgbClr val="FFFFFF"/>
                </a:solidFill>
                <a:latin typeface="Lato"/>
                <a:cs typeface="Lato"/>
              </a:rPr>
              <a:t>Limits</a:t>
            </a:r>
            <a:endParaRPr sz="1500">
              <a:latin typeface="Lato"/>
              <a:cs typeface="Lato"/>
            </a:endParaRPr>
          </a:p>
          <a:p>
            <a:pPr marL="813435" lvl="1" indent="-321310">
              <a:lnSpc>
                <a:spcPct val="100000"/>
              </a:lnSpc>
              <a:spcBef>
                <a:spcPts val="535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Set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per-container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in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Pod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yaml</a:t>
            </a:r>
            <a:endParaRPr sz="1200">
              <a:latin typeface="Lato"/>
              <a:cs typeface="Lato"/>
            </a:endParaRPr>
          </a:p>
          <a:p>
            <a:pPr marL="813435" marR="5080" lvl="1" indent="-320675">
              <a:lnSpc>
                <a:spcPct val="114599"/>
              </a:lnSpc>
              <a:spcBef>
                <a:spcPts val="300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Note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that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not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Lato"/>
                <a:cs typeface="Lato"/>
              </a:rPr>
              <a:t>all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OCI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spec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memory/CPU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options 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are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exposed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in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K8s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API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speciﬁcation</a:t>
            </a:r>
            <a:endParaRPr sz="1200">
              <a:latin typeface="Lato"/>
              <a:cs typeface="Lato"/>
            </a:endParaRPr>
          </a:p>
          <a:p>
            <a:pPr marL="356235" indent="-344170">
              <a:lnSpc>
                <a:spcPct val="100000"/>
              </a:lnSpc>
              <a:spcBef>
                <a:spcPts val="500"/>
              </a:spcBef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z="1500" b="1" spc="15" dirty="0">
                <a:solidFill>
                  <a:srgbClr val="FFFFFF"/>
                </a:solidFill>
                <a:latin typeface="Lato"/>
                <a:cs typeface="Lato"/>
              </a:rPr>
              <a:t>Limit</a:t>
            </a:r>
            <a:r>
              <a:rPr sz="1500" b="1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dirty="0">
                <a:solidFill>
                  <a:srgbClr val="FFFFFF"/>
                </a:solidFill>
                <a:latin typeface="Lato"/>
                <a:cs typeface="Lato"/>
              </a:rPr>
              <a:t>Processes</a:t>
            </a:r>
            <a:endParaRPr sz="1500">
              <a:latin typeface="Lato"/>
              <a:cs typeface="Lato"/>
            </a:endParaRPr>
          </a:p>
          <a:p>
            <a:pPr marL="813435" lvl="1" indent="-321310">
              <a:lnSpc>
                <a:spcPct val="100000"/>
              </a:lnSpc>
              <a:spcBef>
                <a:spcPts val="535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Still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alpha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as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of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Kubernetes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1.16</a:t>
            </a:r>
            <a:endParaRPr sz="1200">
              <a:latin typeface="Lato"/>
              <a:cs typeface="Lato"/>
            </a:endParaRPr>
          </a:p>
          <a:p>
            <a:pPr marL="813435" lvl="1" indent="-321310">
              <a:lnSpc>
                <a:spcPct val="100000"/>
              </a:lnSpc>
              <a:spcBef>
                <a:spcPts val="509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Cluster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operator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must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enable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feature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gate</a:t>
            </a:r>
            <a:endParaRPr sz="1200">
              <a:latin typeface="Lato"/>
              <a:cs typeface="Lato"/>
            </a:endParaRPr>
          </a:p>
          <a:p>
            <a:pPr marL="813435">
              <a:lnSpc>
                <a:spcPct val="100000"/>
              </a:lnSpc>
              <a:spcBef>
                <a:spcPts val="210"/>
              </a:spcBef>
            </a:pPr>
            <a:r>
              <a:rPr sz="1200" b="1" dirty="0">
                <a:solidFill>
                  <a:srgbClr val="FFFFFF"/>
                </a:solidFill>
                <a:latin typeface="Lato"/>
                <a:cs typeface="Lato"/>
              </a:rPr>
              <a:t>SupportPodPidsLimit=true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,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and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then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pass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endParaRPr sz="1200">
              <a:latin typeface="Lato"/>
              <a:cs typeface="Lato"/>
            </a:endParaRPr>
          </a:p>
          <a:p>
            <a:pPr marL="813435">
              <a:lnSpc>
                <a:spcPct val="100000"/>
              </a:lnSpc>
              <a:spcBef>
                <a:spcPts val="210"/>
              </a:spcBef>
            </a:pP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--pod-max-pids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integer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200" spc="-24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kubelet</a:t>
            </a:r>
            <a:endParaRPr sz="1200">
              <a:latin typeface="Lato"/>
              <a:cs typeface="Lato"/>
            </a:endParaRPr>
          </a:p>
          <a:p>
            <a:pPr marL="813435" lvl="1" indent="-321310">
              <a:lnSpc>
                <a:spcPct val="100000"/>
              </a:lnSpc>
              <a:spcBef>
                <a:spcPts val="509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Limit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is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ﬁxed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per-pod;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no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customization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possible</a:t>
            </a:r>
            <a:endParaRPr sz="1200">
              <a:latin typeface="Lato"/>
              <a:cs typeface="Lato"/>
            </a:endParaRPr>
          </a:p>
          <a:p>
            <a:pPr marL="356235" indent="-321310">
              <a:lnSpc>
                <a:spcPct val="100000"/>
              </a:lnSpc>
              <a:spcBef>
                <a:spcPts val="500"/>
              </a:spcBef>
              <a:buSzPct val="80000"/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z="1500" b="1" spc="-50" dirty="0">
                <a:solidFill>
                  <a:srgbClr val="FFFFFF"/>
                </a:solidFill>
                <a:latin typeface="Lato"/>
                <a:cs typeface="Lato"/>
              </a:rPr>
              <a:t>I/O </a:t>
            </a:r>
            <a:r>
              <a:rPr sz="1500" b="1" dirty="0">
                <a:solidFill>
                  <a:srgbClr val="FFFFFF"/>
                </a:solidFill>
                <a:latin typeface="Lato"/>
                <a:cs typeface="Lato"/>
              </a:rPr>
              <a:t>Bandwidth</a:t>
            </a:r>
            <a:r>
              <a:rPr sz="1500" b="1" spc="-114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spc="10" dirty="0">
                <a:solidFill>
                  <a:srgbClr val="FFFFFF"/>
                </a:solidFill>
                <a:latin typeface="Lato"/>
                <a:cs typeface="Lato"/>
              </a:rPr>
              <a:t>Limits</a:t>
            </a:r>
            <a:endParaRPr sz="1500">
              <a:latin typeface="Lato"/>
              <a:cs typeface="Lato"/>
            </a:endParaRPr>
          </a:p>
          <a:p>
            <a:pPr marL="813435" marR="24765" lvl="1" indent="-320675">
              <a:lnSpc>
                <a:spcPct val="114599"/>
              </a:lnSpc>
              <a:spcBef>
                <a:spcPts val="325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cgroups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Lato"/>
                <a:cs typeface="Lato"/>
              </a:rPr>
              <a:t>i/o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settings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are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not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exposed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here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 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be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set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per</a:t>
            </a:r>
            <a:r>
              <a:rPr sz="1200" spc="-24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container.</a:t>
            </a:r>
            <a:endParaRPr sz="1200">
              <a:latin typeface="Lato"/>
              <a:cs typeface="Lato"/>
            </a:endParaRPr>
          </a:p>
          <a:p>
            <a:pPr marL="813435" marR="299085" lvl="1" indent="-320675">
              <a:lnSpc>
                <a:spcPct val="114599"/>
              </a:lnSpc>
              <a:spcBef>
                <a:spcPts val="300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K8s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does offer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resource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quotas,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and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QoS 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features—related</a:t>
            </a:r>
            <a:r>
              <a:rPr sz="12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but</a:t>
            </a:r>
            <a:r>
              <a:rPr sz="12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not</a:t>
            </a:r>
            <a:r>
              <a:rPr sz="12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same</a:t>
            </a:r>
            <a:r>
              <a:rPr sz="12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features</a:t>
            </a:r>
            <a:endParaRPr sz="12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1750"/>
            <a:ext cx="1038225" cy="1176020"/>
            <a:chOff x="0" y="221750"/>
            <a:chExt cx="1038225" cy="1176020"/>
          </a:xfrm>
        </p:grpSpPr>
        <p:sp>
          <p:nvSpPr>
            <p:cNvPr id="3" name="object 3"/>
            <p:cNvSpPr/>
            <p:nvPr/>
          </p:nvSpPr>
          <p:spPr>
            <a:xfrm>
              <a:off x="212039" y="221754"/>
              <a:ext cx="219710" cy="144145"/>
            </a:xfrm>
            <a:custGeom>
              <a:avLst/>
              <a:gdLst/>
              <a:ahLst/>
              <a:cxnLst/>
              <a:rect l="l" t="t" r="r" b="b"/>
              <a:pathLst>
                <a:path w="219709" h="144145">
                  <a:moveTo>
                    <a:pt x="219608" y="124942"/>
                  </a:moveTo>
                  <a:lnTo>
                    <a:pt x="0" y="124942"/>
                  </a:lnTo>
                  <a:lnTo>
                    <a:pt x="0" y="143852"/>
                  </a:lnTo>
                  <a:lnTo>
                    <a:pt x="219608" y="143852"/>
                  </a:lnTo>
                  <a:lnTo>
                    <a:pt x="219608" y="124942"/>
                  </a:lnTo>
                  <a:close/>
                </a:path>
                <a:path w="219709" h="144145">
                  <a:moveTo>
                    <a:pt x="219608" y="62471"/>
                  </a:moveTo>
                  <a:lnTo>
                    <a:pt x="0" y="62471"/>
                  </a:lnTo>
                  <a:lnTo>
                    <a:pt x="0" y="81381"/>
                  </a:lnTo>
                  <a:lnTo>
                    <a:pt x="219608" y="81381"/>
                  </a:lnTo>
                  <a:lnTo>
                    <a:pt x="219608" y="62471"/>
                  </a:lnTo>
                  <a:close/>
                </a:path>
                <a:path w="219709" h="144145">
                  <a:moveTo>
                    <a:pt x="219608" y="0"/>
                  </a:moveTo>
                  <a:lnTo>
                    <a:pt x="0" y="0"/>
                  </a:lnTo>
                  <a:lnTo>
                    <a:pt x="0" y="18897"/>
                  </a:lnTo>
                  <a:lnTo>
                    <a:pt x="219608" y="18897"/>
                  </a:lnTo>
                  <a:lnTo>
                    <a:pt x="219608" y="0"/>
                  </a:lnTo>
                  <a:close/>
                </a:path>
              </a:pathLst>
            </a:custGeom>
            <a:solidFill>
              <a:srgbClr val="54678A">
                <a:alpha val="359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81001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8" y="808798"/>
                  </a:moveTo>
                  <a:lnTo>
                    <a:pt x="404399" y="808798"/>
                  </a:lnTo>
                  <a:lnTo>
                    <a:pt x="0" y="404399"/>
                  </a:lnTo>
                  <a:lnTo>
                    <a:pt x="0" y="0"/>
                  </a:lnTo>
                  <a:lnTo>
                    <a:pt x="808798" y="808798"/>
                  </a:lnTo>
                  <a:close/>
                </a:path>
              </a:pathLst>
            </a:custGeom>
            <a:solidFill>
              <a:srgbClr val="01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9049" y="588486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8" y="808798"/>
                  </a:moveTo>
                  <a:lnTo>
                    <a:pt x="0" y="0"/>
                  </a:lnTo>
                  <a:lnTo>
                    <a:pt x="404399" y="0"/>
                  </a:lnTo>
                  <a:lnTo>
                    <a:pt x="808798" y="404399"/>
                  </a:lnTo>
                  <a:lnTo>
                    <a:pt x="808798" y="808798"/>
                  </a:lnTo>
                  <a:close/>
                </a:path>
              </a:pathLst>
            </a:custGeom>
            <a:solidFill>
              <a:srgbClr val="82C6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70517" y="454582"/>
            <a:ext cx="5528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Kubernetes:</a:t>
            </a:r>
            <a:r>
              <a:rPr spc="-225" dirty="0"/>
              <a:t> </a:t>
            </a:r>
            <a:r>
              <a:rPr spc="65" dirty="0"/>
              <a:t>Limiting</a:t>
            </a:r>
            <a:r>
              <a:rPr spc="-225" dirty="0"/>
              <a:t> </a:t>
            </a:r>
            <a:r>
              <a:rPr spc="25" dirty="0"/>
              <a:t>Attack</a:t>
            </a:r>
            <a:r>
              <a:rPr spc="-220" dirty="0"/>
              <a:t> </a:t>
            </a:r>
            <a:r>
              <a:rPr spc="-20" dirty="0"/>
              <a:t>Surface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40322" y="3146143"/>
            <a:ext cx="6824980" cy="1570355"/>
          </a:xfrm>
          <a:prstGeom prst="rect">
            <a:avLst/>
          </a:prstGeom>
          <a:solidFill>
            <a:srgbClr val="82C6A5"/>
          </a:solidFill>
          <a:ln w="9524">
            <a:solidFill>
              <a:srgbClr val="D8D8D8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85725" marR="5610225">
              <a:lnSpc>
                <a:spcPct val="101200"/>
              </a:lnSpc>
              <a:spcBef>
                <a:spcPts val="615"/>
              </a:spcBef>
            </a:pP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apiVersion:</a:t>
            </a:r>
            <a:r>
              <a:rPr sz="1050" spc="-8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v1  kind: Pod  metadata:</a:t>
            </a:r>
            <a:endParaRPr sz="1050">
              <a:latin typeface="Courier New"/>
              <a:cs typeface="Courier New"/>
            </a:endParaRPr>
          </a:p>
          <a:p>
            <a:pPr marL="245745" marR="4970145">
              <a:lnSpc>
                <a:spcPct val="101200"/>
              </a:lnSpc>
            </a:pP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name: hello-apparmor  annotations:</a:t>
            </a:r>
            <a:endParaRPr sz="1050">
              <a:latin typeface="Courier New"/>
              <a:cs typeface="Courier New"/>
            </a:endParaRPr>
          </a:p>
          <a:p>
            <a:pPr marL="85725" marR="488950" indent="320040">
              <a:lnSpc>
                <a:spcPct val="101200"/>
              </a:lnSpc>
            </a:pPr>
            <a:r>
              <a:rPr sz="1050" b="1" spc="-5" dirty="0">
                <a:solidFill>
                  <a:srgbClr val="2F2F2F"/>
                </a:solidFill>
                <a:latin typeface="Courier New"/>
                <a:cs typeface="Courier New"/>
              </a:rPr>
              <a:t>container.apparmor.security.beta.kubernetes.io/hello: </a:t>
            </a: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localhost/deny-write  spec:</a:t>
            </a:r>
            <a:endParaRPr sz="1050">
              <a:latin typeface="Courier New"/>
              <a:cs typeface="Courier New"/>
            </a:endParaRPr>
          </a:p>
          <a:p>
            <a:pPr marL="245745">
              <a:lnSpc>
                <a:spcPct val="100000"/>
              </a:lnSpc>
              <a:spcBef>
                <a:spcPts val="15"/>
              </a:spcBef>
            </a:pP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containers:</a:t>
            </a:r>
            <a:endParaRPr sz="1050">
              <a:latin typeface="Courier New"/>
              <a:cs typeface="Courier New"/>
            </a:endParaRPr>
          </a:p>
          <a:p>
            <a:pPr marL="245745">
              <a:lnSpc>
                <a:spcPct val="100000"/>
              </a:lnSpc>
              <a:spcBef>
                <a:spcPts val="15"/>
              </a:spcBef>
            </a:pPr>
            <a:r>
              <a:rPr sz="1050" dirty="0">
                <a:solidFill>
                  <a:srgbClr val="2F2F2F"/>
                </a:solidFill>
                <a:latin typeface="Courier New"/>
                <a:cs typeface="Courier New"/>
              </a:rPr>
              <a:t>- </a:t>
            </a: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name: hello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4054" y="1109076"/>
            <a:ext cx="6481445" cy="195326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625"/>
              </a:spcBef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z="1500" b="1" spc="10" dirty="0">
                <a:solidFill>
                  <a:srgbClr val="FFFFFF"/>
                </a:solidFill>
                <a:latin typeface="Lato"/>
                <a:cs typeface="Lato"/>
              </a:rPr>
              <a:t>Capabilities</a:t>
            </a:r>
            <a:endParaRPr sz="1500">
              <a:latin typeface="Lato"/>
              <a:cs typeface="Lato"/>
            </a:endParaRPr>
          </a:p>
          <a:p>
            <a:pPr marL="813435" lvl="1" indent="-344805">
              <a:lnSpc>
                <a:spcPct val="100000"/>
              </a:lnSpc>
              <a:spcBef>
                <a:spcPts val="825"/>
              </a:spcBef>
              <a:buSzPct val="125000"/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Set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per-container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via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b="1" spc="50" dirty="0">
                <a:solidFill>
                  <a:srgbClr val="FFFFFF"/>
                </a:solidFill>
                <a:latin typeface="Arial"/>
                <a:cs typeface="Arial"/>
              </a:rPr>
              <a:t>securityContext</a:t>
            </a:r>
            <a:r>
              <a:rPr sz="1200" b="1" spc="3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;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can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Lato"/>
                <a:cs typeface="Lato"/>
              </a:rPr>
              <a:t>add/drop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caps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by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name</a:t>
            </a:r>
            <a:endParaRPr sz="1200">
              <a:latin typeface="Lato"/>
              <a:cs typeface="Lato"/>
            </a:endParaRPr>
          </a:p>
          <a:p>
            <a:pPr marL="356235" indent="-344170">
              <a:lnSpc>
                <a:spcPct val="100000"/>
              </a:lnSpc>
              <a:spcBef>
                <a:spcPts val="585"/>
              </a:spcBef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z="1500" b="1" spc="15" dirty="0">
                <a:solidFill>
                  <a:srgbClr val="FFFFFF"/>
                </a:solidFill>
                <a:latin typeface="Lato"/>
                <a:cs typeface="Lato"/>
              </a:rPr>
              <a:t>AppArmor</a:t>
            </a:r>
            <a:endParaRPr sz="1500">
              <a:latin typeface="Lato"/>
              <a:cs typeface="Lato"/>
            </a:endParaRPr>
          </a:p>
          <a:p>
            <a:pPr marL="813435" lvl="1" indent="-321310">
              <a:lnSpc>
                <a:spcPct val="100000"/>
              </a:lnSpc>
              <a:spcBef>
                <a:spcPts val="535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Annotations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are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used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identify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AppArmor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proﬁles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in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Kubernetes</a:t>
            </a:r>
            <a:endParaRPr sz="1200">
              <a:latin typeface="Lato"/>
              <a:cs typeface="Lato"/>
            </a:endParaRPr>
          </a:p>
          <a:p>
            <a:pPr marL="813435" lvl="1" indent="-321310">
              <a:lnSpc>
                <a:spcPct val="100000"/>
              </a:lnSpc>
              <a:spcBef>
                <a:spcPts val="509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Operator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must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install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them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on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worker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nodes;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developing</a:t>
            </a:r>
            <a:r>
              <a:rPr sz="1200" spc="1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new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proﬁles?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Lato"/>
                <a:cs typeface="Lato"/>
              </a:rPr>
              <a:t>Tools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TBD</a:t>
            </a:r>
            <a:endParaRPr sz="1200">
              <a:latin typeface="Lato"/>
              <a:cs typeface="Lato"/>
            </a:endParaRPr>
          </a:p>
          <a:p>
            <a:pPr marL="356235" indent="-321310">
              <a:lnSpc>
                <a:spcPct val="100000"/>
              </a:lnSpc>
              <a:spcBef>
                <a:spcPts val="500"/>
              </a:spcBef>
              <a:buSzPct val="80000"/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z="1500" b="1" spc="-15" dirty="0">
                <a:solidFill>
                  <a:srgbClr val="FFFFFF"/>
                </a:solidFill>
                <a:latin typeface="Lato"/>
                <a:cs typeface="Lato"/>
              </a:rPr>
              <a:t>Seccomp</a:t>
            </a:r>
            <a:endParaRPr sz="1500">
              <a:latin typeface="Lato"/>
              <a:cs typeface="Lato"/>
            </a:endParaRPr>
          </a:p>
          <a:p>
            <a:pPr marL="813435" lvl="1" indent="-321310">
              <a:lnSpc>
                <a:spcPct val="100000"/>
              </a:lnSpc>
              <a:spcBef>
                <a:spcPts val="535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Also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set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via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annotation,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but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on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b="1" dirty="0">
                <a:solidFill>
                  <a:srgbClr val="FFFFFF"/>
                </a:solidFill>
                <a:latin typeface="Lato"/>
                <a:cs typeface="Lato"/>
              </a:rPr>
              <a:t>PodSecurityPolicy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;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see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upcoming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example;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b="1" dirty="0">
                <a:solidFill>
                  <a:srgbClr val="FFFFFF"/>
                </a:solidFill>
                <a:latin typeface="Lato"/>
                <a:cs typeface="Lato"/>
              </a:rPr>
              <a:t>not</a:t>
            </a:r>
            <a:r>
              <a:rPr sz="1200" b="1" spc="-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b="1" spc="5" dirty="0">
                <a:solidFill>
                  <a:srgbClr val="FFFFFF"/>
                </a:solidFill>
                <a:latin typeface="Lato"/>
                <a:cs typeface="Lato"/>
              </a:rPr>
              <a:t>default</a:t>
            </a:r>
            <a:endParaRPr sz="12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0517" y="454582"/>
            <a:ext cx="4825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Kubernetes: </a:t>
            </a:r>
            <a:r>
              <a:rPr spc="80" dirty="0"/>
              <a:t>Reducing</a:t>
            </a:r>
            <a:r>
              <a:rPr spc="-425" dirty="0"/>
              <a:t> </a:t>
            </a:r>
            <a:r>
              <a:rPr spc="15" dirty="0"/>
              <a:t>Privilege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2964" y="1036747"/>
            <a:ext cx="3905885" cy="3679825"/>
          </a:xfrm>
          <a:prstGeom prst="rect">
            <a:avLst/>
          </a:prstGeom>
          <a:solidFill>
            <a:srgbClr val="82C6A5"/>
          </a:solidFill>
          <a:ln w="9524">
            <a:solidFill>
              <a:srgbClr val="D8D8D8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85725" marR="2691130">
              <a:lnSpc>
                <a:spcPct val="101200"/>
              </a:lnSpc>
              <a:spcBef>
                <a:spcPts val="615"/>
              </a:spcBef>
            </a:pP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apiVersion:</a:t>
            </a:r>
            <a:r>
              <a:rPr sz="1050" spc="-8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v1  kind: Pod  metadata:</a:t>
            </a:r>
            <a:endParaRPr sz="1050">
              <a:latin typeface="Courier New"/>
              <a:cs typeface="Courier New"/>
            </a:endParaRPr>
          </a:p>
          <a:p>
            <a:pPr marL="85725" marR="1490980" indent="160020">
              <a:lnSpc>
                <a:spcPct val="101200"/>
              </a:lnSpc>
            </a:pP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name: security-context-demo  spec:</a:t>
            </a:r>
            <a:endParaRPr sz="1050">
              <a:latin typeface="Courier New"/>
              <a:cs typeface="Courier New"/>
            </a:endParaRPr>
          </a:p>
          <a:p>
            <a:pPr marL="405765" marR="2291080" indent="-160655">
              <a:lnSpc>
                <a:spcPct val="101200"/>
              </a:lnSpc>
            </a:pPr>
            <a:r>
              <a:rPr sz="1050" b="1" spc="-5" dirty="0">
                <a:solidFill>
                  <a:srgbClr val="2F2F2F"/>
                </a:solidFill>
                <a:latin typeface="Courier New"/>
                <a:cs typeface="Courier New"/>
              </a:rPr>
              <a:t>securityContext</a:t>
            </a: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:  runAsUser:</a:t>
            </a:r>
            <a:r>
              <a:rPr sz="1050" spc="-8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666666"/>
                </a:solidFill>
                <a:latin typeface="Courier New"/>
                <a:cs typeface="Courier New"/>
              </a:rPr>
              <a:t>1000</a:t>
            </a:r>
            <a:endParaRPr sz="1050">
              <a:latin typeface="Courier New"/>
              <a:cs typeface="Courier New"/>
            </a:endParaRPr>
          </a:p>
          <a:p>
            <a:pPr marL="405765">
              <a:lnSpc>
                <a:spcPct val="100000"/>
              </a:lnSpc>
              <a:spcBef>
                <a:spcPts val="15"/>
              </a:spcBef>
            </a:pP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runAsGroup: </a:t>
            </a:r>
            <a:r>
              <a:rPr sz="1050" spc="-5" dirty="0">
                <a:solidFill>
                  <a:srgbClr val="666666"/>
                </a:solidFill>
                <a:latin typeface="Courier New"/>
                <a:cs typeface="Courier New"/>
              </a:rPr>
              <a:t>3000</a:t>
            </a:r>
            <a:endParaRPr sz="1050">
              <a:latin typeface="Courier New"/>
              <a:cs typeface="Courier New"/>
            </a:endParaRPr>
          </a:p>
          <a:p>
            <a:pPr marL="245745" marR="2451100" indent="160020">
              <a:lnSpc>
                <a:spcPct val="101200"/>
              </a:lnSpc>
            </a:pP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fsGroup:</a:t>
            </a:r>
            <a:r>
              <a:rPr sz="1050" spc="-8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666666"/>
                </a:solidFill>
                <a:latin typeface="Courier New"/>
                <a:cs typeface="Courier New"/>
              </a:rPr>
              <a:t>2000  </a:t>
            </a: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containers:</a:t>
            </a:r>
            <a:endParaRPr sz="1050">
              <a:latin typeface="Courier New"/>
              <a:cs typeface="Courier New"/>
            </a:endParaRPr>
          </a:p>
          <a:p>
            <a:pPr marL="405765" marR="2051050" indent="-160655">
              <a:lnSpc>
                <a:spcPct val="101200"/>
              </a:lnSpc>
            </a:pPr>
            <a:r>
              <a:rPr sz="1050" dirty="0">
                <a:solidFill>
                  <a:srgbClr val="2F2F2F"/>
                </a:solidFill>
                <a:latin typeface="Courier New"/>
                <a:cs typeface="Courier New"/>
              </a:rPr>
              <a:t>- </a:t>
            </a: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name: sec-ctx-demo  image:</a:t>
            </a:r>
            <a:r>
              <a:rPr sz="1050" spc="-2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busybox</a:t>
            </a:r>
            <a:endParaRPr sz="1050">
              <a:latin typeface="Courier New"/>
              <a:cs typeface="Courier New"/>
            </a:endParaRPr>
          </a:p>
          <a:p>
            <a:pPr marL="405765">
              <a:lnSpc>
                <a:spcPct val="100000"/>
              </a:lnSpc>
              <a:spcBef>
                <a:spcPts val="15"/>
              </a:spcBef>
            </a:pP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command: </a:t>
            </a:r>
            <a:r>
              <a:rPr sz="1050" dirty="0">
                <a:solidFill>
                  <a:srgbClr val="2F2F2F"/>
                </a:solidFill>
                <a:latin typeface="Courier New"/>
                <a:cs typeface="Courier New"/>
              </a:rPr>
              <a:t>[ </a:t>
            </a:r>
            <a:r>
              <a:rPr sz="1050" spc="-5" dirty="0">
                <a:solidFill>
                  <a:srgbClr val="BA4444"/>
                </a:solidFill>
                <a:latin typeface="Courier New"/>
                <a:cs typeface="Courier New"/>
              </a:rPr>
              <a:t>"sh"</a:t>
            </a: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, </a:t>
            </a:r>
            <a:r>
              <a:rPr sz="1050" spc="-5" dirty="0">
                <a:solidFill>
                  <a:srgbClr val="BA4444"/>
                </a:solidFill>
                <a:latin typeface="Courier New"/>
                <a:cs typeface="Courier New"/>
              </a:rPr>
              <a:t>"-c"</a:t>
            </a: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, </a:t>
            </a:r>
            <a:r>
              <a:rPr sz="1050" spc="-5" dirty="0">
                <a:solidFill>
                  <a:srgbClr val="BA4444"/>
                </a:solidFill>
                <a:latin typeface="Courier New"/>
                <a:cs typeface="Courier New"/>
              </a:rPr>
              <a:t>"sleep 1h"</a:t>
            </a:r>
            <a:r>
              <a:rPr sz="1050" spc="-15" dirty="0">
                <a:solidFill>
                  <a:srgbClr val="BA444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F2F2F"/>
                </a:solidFill>
                <a:latin typeface="Courier New"/>
                <a:cs typeface="Courier New"/>
              </a:rPr>
              <a:t>]</a:t>
            </a:r>
            <a:endParaRPr sz="1050">
              <a:latin typeface="Courier New"/>
              <a:cs typeface="Courier New"/>
            </a:endParaRPr>
          </a:p>
          <a:p>
            <a:pPr marL="705485" marR="711200" indent="-300355">
              <a:lnSpc>
                <a:spcPct val="101200"/>
              </a:lnSpc>
            </a:pPr>
            <a:r>
              <a:rPr sz="1050" b="1" spc="-5" dirty="0">
                <a:solidFill>
                  <a:srgbClr val="2F2F2F"/>
                </a:solidFill>
                <a:latin typeface="Courier New"/>
                <a:cs typeface="Courier New"/>
              </a:rPr>
              <a:t>securityContext</a:t>
            </a: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:  allowPrivilegeEscalation:</a:t>
            </a:r>
            <a:r>
              <a:rPr sz="1050" spc="-8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 dirty="0">
                <a:solidFill>
                  <a:srgbClr val="AA21FF"/>
                </a:solidFill>
                <a:latin typeface="Courier New"/>
                <a:cs typeface="Courier New"/>
              </a:rPr>
              <a:t>false</a:t>
            </a:r>
            <a:endParaRPr sz="1050">
              <a:latin typeface="Courier New"/>
              <a:cs typeface="Courier New"/>
            </a:endParaRPr>
          </a:p>
          <a:p>
            <a:pPr marL="704850" marR="1991360">
              <a:lnSpc>
                <a:spcPct val="113100"/>
              </a:lnSpc>
            </a:pP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runAsUser:</a:t>
            </a:r>
            <a:r>
              <a:rPr sz="1050" spc="-8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666666"/>
                </a:solidFill>
                <a:latin typeface="Courier New"/>
                <a:cs typeface="Courier New"/>
              </a:rPr>
              <a:t>2000  </a:t>
            </a: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capabilities:</a:t>
            </a:r>
            <a:endParaRPr sz="1050">
              <a:latin typeface="Courier New"/>
              <a:cs typeface="Courier New"/>
            </a:endParaRPr>
          </a:p>
          <a:p>
            <a:pPr marL="865505">
              <a:lnSpc>
                <a:spcPct val="100000"/>
              </a:lnSpc>
              <a:spcBef>
                <a:spcPts val="165"/>
              </a:spcBef>
            </a:pP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add: [</a:t>
            </a:r>
            <a:r>
              <a:rPr sz="1050" spc="-5" dirty="0">
                <a:solidFill>
                  <a:srgbClr val="BA4444"/>
                </a:solidFill>
                <a:latin typeface="Courier New"/>
                <a:cs typeface="Courier New"/>
              </a:rPr>
              <a:t>"NET_ADMIN"</a:t>
            </a: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BA4444"/>
                </a:solidFill>
                <a:latin typeface="Courier New"/>
                <a:cs typeface="Courier New"/>
              </a:rPr>
              <a:t>"SYS_TIME"</a:t>
            </a: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]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4054" y="1109076"/>
            <a:ext cx="3075940" cy="208661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625"/>
              </a:spcBef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z="1500" b="1" dirty="0">
                <a:solidFill>
                  <a:srgbClr val="FFFFFF"/>
                </a:solidFill>
                <a:latin typeface="Lato"/>
                <a:cs typeface="Lato"/>
              </a:rPr>
              <a:t>Non-root</a:t>
            </a:r>
            <a:r>
              <a:rPr sz="1500" b="1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spc="5" dirty="0">
                <a:solidFill>
                  <a:srgbClr val="FFFFFF"/>
                </a:solidFill>
                <a:latin typeface="Lato"/>
                <a:cs typeface="Lato"/>
              </a:rPr>
              <a:t>user</a:t>
            </a:r>
            <a:endParaRPr sz="1500">
              <a:latin typeface="Lato"/>
              <a:cs typeface="Lato"/>
            </a:endParaRPr>
          </a:p>
          <a:p>
            <a:pPr marL="813435" marR="111125" lvl="1" indent="-344170">
              <a:lnSpc>
                <a:spcPct val="120600"/>
              </a:lnSpc>
              <a:spcBef>
                <a:spcPts val="525"/>
              </a:spcBef>
              <a:buSzPct val="125000"/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Use </a:t>
            </a:r>
            <a:r>
              <a:rPr sz="1200" spc="100" dirty="0">
                <a:solidFill>
                  <a:srgbClr val="FFFFFF"/>
                </a:solidFill>
                <a:latin typeface="Arial"/>
                <a:cs typeface="Arial"/>
              </a:rPr>
              <a:t>securityContext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for  containers</a:t>
            </a:r>
            <a:r>
              <a:rPr sz="12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and</a:t>
            </a:r>
            <a:r>
              <a:rPr sz="12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pod-level</a:t>
            </a:r>
            <a:r>
              <a:rPr sz="12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control</a:t>
            </a:r>
            <a:endParaRPr sz="1200">
              <a:latin typeface="Lato"/>
              <a:cs typeface="Lato"/>
            </a:endParaRPr>
          </a:p>
          <a:p>
            <a:pPr marL="813435" marR="5080" lvl="1" indent="-344170">
              <a:lnSpc>
                <a:spcPct val="120600"/>
              </a:lnSpc>
              <a:spcBef>
                <a:spcPts val="505"/>
              </a:spcBef>
              <a:buSzPct val="125000"/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Use</a:t>
            </a:r>
            <a:r>
              <a:rPr sz="1200" spc="-9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b="1" dirty="0">
                <a:solidFill>
                  <a:srgbClr val="FFFFFF"/>
                </a:solidFill>
                <a:latin typeface="Lato"/>
                <a:cs typeface="Lato"/>
              </a:rPr>
              <a:t>PodSecurityPolicy</a:t>
            </a:r>
            <a:r>
              <a:rPr sz="1200" b="1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200" spc="-9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enforce 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restrictions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cluster-wide</a:t>
            </a:r>
            <a:endParaRPr sz="1200">
              <a:latin typeface="Lato"/>
              <a:cs typeface="Lato"/>
            </a:endParaRPr>
          </a:p>
          <a:p>
            <a:pPr marL="356235" indent="-344170">
              <a:lnSpc>
                <a:spcPct val="100000"/>
              </a:lnSpc>
              <a:spcBef>
                <a:spcPts val="495"/>
              </a:spcBef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z="1500" b="1" spc="10" dirty="0">
                <a:solidFill>
                  <a:srgbClr val="FFFFFF"/>
                </a:solidFill>
                <a:latin typeface="Lato"/>
                <a:cs typeface="Lato"/>
              </a:rPr>
              <a:t>Capabilities </a:t>
            </a:r>
            <a:r>
              <a:rPr sz="1500" b="1" spc="15" dirty="0">
                <a:solidFill>
                  <a:srgbClr val="FFFFFF"/>
                </a:solidFill>
                <a:latin typeface="Lato"/>
                <a:cs typeface="Lato"/>
              </a:rPr>
              <a:t>(privilege</a:t>
            </a:r>
            <a:r>
              <a:rPr sz="1500" b="1" spc="-1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spc="15" dirty="0">
                <a:solidFill>
                  <a:srgbClr val="FFFFFF"/>
                </a:solidFill>
                <a:latin typeface="Lato"/>
                <a:cs typeface="Lato"/>
              </a:rPr>
              <a:t>related)</a:t>
            </a:r>
            <a:endParaRPr sz="1500">
              <a:latin typeface="Lato"/>
              <a:cs typeface="Lato"/>
            </a:endParaRPr>
          </a:p>
          <a:p>
            <a:pPr marL="813435" marR="227329" lvl="1" indent="-320675">
              <a:lnSpc>
                <a:spcPct val="114599"/>
              </a:lnSpc>
              <a:spcBef>
                <a:spcPts val="330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Also</a:t>
            </a:r>
            <a:r>
              <a:rPr sz="1200" spc="-9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in</a:t>
            </a:r>
            <a:r>
              <a:rPr sz="12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95" dirty="0">
                <a:solidFill>
                  <a:srgbClr val="FFFFFF"/>
                </a:solidFill>
                <a:latin typeface="Arial"/>
                <a:cs typeface="Arial"/>
              </a:rPr>
              <a:t>securityContext</a:t>
            </a:r>
            <a:r>
              <a:rPr sz="1200" spc="95" dirty="0">
                <a:solidFill>
                  <a:srgbClr val="FFFFFF"/>
                </a:solidFill>
                <a:latin typeface="Lato"/>
                <a:cs typeface="Lato"/>
              </a:rPr>
              <a:t>;</a:t>
            </a:r>
            <a:r>
              <a:rPr sz="12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see  example</a:t>
            </a:r>
            <a:endParaRPr sz="12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1750"/>
            <a:ext cx="1038225" cy="1176020"/>
            <a:chOff x="0" y="221750"/>
            <a:chExt cx="1038225" cy="1176020"/>
          </a:xfrm>
        </p:grpSpPr>
        <p:sp>
          <p:nvSpPr>
            <p:cNvPr id="3" name="object 3"/>
            <p:cNvSpPr/>
            <p:nvPr/>
          </p:nvSpPr>
          <p:spPr>
            <a:xfrm>
              <a:off x="212039" y="221754"/>
              <a:ext cx="219710" cy="144145"/>
            </a:xfrm>
            <a:custGeom>
              <a:avLst/>
              <a:gdLst/>
              <a:ahLst/>
              <a:cxnLst/>
              <a:rect l="l" t="t" r="r" b="b"/>
              <a:pathLst>
                <a:path w="219709" h="144145">
                  <a:moveTo>
                    <a:pt x="219608" y="124942"/>
                  </a:moveTo>
                  <a:lnTo>
                    <a:pt x="0" y="124942"/>
                  </a:lnTo>
                  <a:lnTo>
                    <a:pt x="0" y="143852"/>
                  </a:lnTo>
                  <a:lnTo>
                    <a:pt x="219608" y="143852"/>
                  </a:lnTo>
                  <a:lnTo>
                    <a:pt x="219608" y="124942"/>
                  </a:lnTo>
                  <a:close/>
                </a:path>
                <a:path w="219709" h="144145">
                  <a:moveTo>
                    <a:pt x="219608" y="62471"/>
                  </a:moveTo>
                  <a:lnTo>
                    <a:pt x="0" y="62471"/>
                  </a:lnTo>
                  <a:lnTo>
                    <a:pt x="0" y="81381"/>
                  </a:lnTo>
                  <a:lnTo>
                    <a:pt x="219608" y="81381"/>
                  </a:lnTo>
                  <a:lnTo>
                    <a:pt x="219608" y="62471"/>
                  </a:lnTo>
                  <a:close/>
                </a:path>
                <a:path w="219709" h="144145">
                  <a:moveTo>
                    <a:pt x="219608" y="0"/>
                  </a:moveTo>
                  <a:lnTo>
                    <a:pt x="0" y="0"/>
                  </a:lnTo>
                  <a:lnTo>
                    <a:pt x="0" y="18897"/>
                  </a:lnTo>
                  <a:lnTo>
                    <a:pt x="219608" y="18897"/>
                  </a:lnTo>
                  <a:lnTo>
                    <a:pt x="219608" y="0"/>
                  </a:lnTo>
                  <a:close/>
                </a:path>
              </a:pathLst>
            </a:custGeom>
            <a:solidFill>
              <a:srgbClr val="54678A">
                <a:alpha val="359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81001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8" y="808798"/>
                  </a:moveTo>
                  <a:lnTo>
                    <a:pt x="404399" y="808798"/>
                  </a:lnTo>
                  <a:lnTo>
                    <a:pt x="0" y="404399"/>
                  </a:lnTo>
                  <a:lnTo>
                    <a:pt x="0" y="0"/>
                  </a:lnTo>
                  <a:lnTo>
                    <a:pt x="808798" y="808798"/>
                  </a:lnTo>
                  <a:close/>
                </a:path>
              </a:pathLst>
            </a:custGeom>
            <a:solidFill>
              <a:srgbClr val="01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9049" y="588486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8" y="808798"/>
                  </a:moveTo>
                  <a:lnTo>
                    <a:pt x="0" y="0"/>
                  </a:lnTo>
                  <a:lnTo>
                    <a:pt x="404399" y="0"/>
                  </a:lnTo>
                  <a:lnTo>
                    <a:pt x="808798" y="404399"/>
                  </a:lnTo>
                  <a:lnTo>
                    <a:pt x="808798" y="808798"/>
                  </a:lnTo>
                  <a:close/>
                </a:path>
              </a:pathLst>
            </a:custGeom>
            <a:solidFill>
              <a:srgbClr val="82C6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Kubernetes: </a:t>
            </a:r>
            <a:r>
              <a:rPr spc="-5" dirty="0"/>
              <a:t>Cluster </a:t>
            </a:r>
            <a:r>
              <a:rPr spc="-20" dirty="0"/>
              <a:t>Security</a:t>
            </a:r>
            <a:r>
              <a:rPr spc="-650" dirty="0"/>
              <a:t> </a:t>
            </a:r>
            <a:r>
              <a:rPr spc="50" dirty="0"/>
              <a:t>Enforcement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235560" y="1139810"/>
            <a:ext cx="6834505" cy="3649345"/>
            <a:chOff x="1235560" y="1139810"/>
            <a:chExt cx="6834505" cy="3649345"/>
          </a:xfrm>
        </p:grpSpPr>
        <p:sp>
          <p:nvSpPr>
            <p:cNvPr id="8" name="object 8"/>
            <p:cNvSpPr/>
            <p:nvPr/>
          </p:nvSpPr>
          <p:spPr>
            <a:xfrm>
              <a:off x="1240322" y="1144572"/>
              <a:ext cx="6824980" cy="3639820"/>
            </a:xfrm>
            <a:custGeom>
              <a:avLst/>
              <a:gdLst/>
              <a:ahLst/>
              <a:cxnLst/>
              <a:rect l="l" t="t" r="r" b="b"/>
              <a:pathLst>
                <a:path w="6824980" h="3639820">
                  <a:moveTo>
                    <a:pt x="6824386" y="3639292"/>
                  </a:moveTo>
                  <a:lnTo>
                    <a:pt x="0" y="3639292"/>
                  </a:lnTo>
                  <a:lnTo>
                    <a:pt x="0" y="0"/>
                  </a:lnTo>
                  <a:lnTo>
                    <a:pt x="6824386" y="0"/>
                  </a:lnTo>
                  <a:lnTo>
                    <a:pt x="6824386" y="3639292"/>
                  </a:lnTo>
                  <a:close/>
                </a:path>
              </a:pathLst>
            </a:custGeom>
            <a:solidFill>
              <a:srgbClr val="82C6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40322" y="1144572"/>
              <a:ext cx="6824980" cy="3639820"/>
            </a:xfrm>
            <a:custGeom>
              <a:avLst/>
              <a:gdLst/>
              <a:ahLst/>
              <a:cxnLst/>
              <a:rect l="l" t="t" r="r" b="b"/>
              <a:pathLst>
                <a:path w="6824980" h="3639820">
                  <a:moveTo>
                    <a:pt x="0" y="0"/>
                  </a:moveTo>
                  <a:lnTo>
                    <a:pt x="6824386" y="0"/>
                  </a:lnTo>
                  <a:lnTo>
                    <a:pt x="6824386" y="3639292"/>
                  </a:lnTo>
                  <a:lnTo>
                    <a:pt x="0" y="363929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13348" y="1212260"/>
            <a:ext cx="6347460" cy="34239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4246245">
              <a:lnSpc>
                <a:spcPct val="101200"/>
              </a:lnSpc>
              <a:spcBef>
                <a:spcPts val="85"/>
              </a:spcBef>
            </a:pP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apiVersion: policy/v1beta1  kind: PodSecurityPolicy  metadata:</a:t>
            </a:r>
            <a:endParaRPr sz="1050">
              <a:latin typeface="Courier New"/>
              <a:cs typeface="Courier New"/>
            </a:endParaRPr>
          </a:p>
          <a:p>
            <a:pPr marL="172720" marR="4886325">
              <a:lnSpc>
                <a:spcPct val="101200"/>
              </a:lnSpc>
            </a:pP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name:</a:t>
            </a:r>
            <a:r>
              <a:rPr sz="1050" spc="-8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restricted  annotations:</a:t>
            </a:r>
            <a:endParaRPr sz="1050">
              <a:latin typeface="Courier New"/>
              <a:cs typeface="Courier New"/>
            </a:endParaRPr>
          </a:p>
          <a:p>
            <a:pPr marL="332740" marR="5080" algn="just">
              <a:lnSpc>
                <a:spcPct val="101200"/>
              </a:lnSpc>
            </a:pP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seccomp.security.alpha.kubernetes.io/allowedProfileNames: </a:t>
            </a:r>
            <a:r>
              <a:rPr sz="1050" spc="-5" dirty="0">
                <a:solidFill>
                  <a:srgbClr val="BA4444"/>
                </a:solidFill>
                <a:latin typeface="Courier New"/>
                <a:cs typeface="Courier New"/>
              </a:rPr>
              <a:t>'runtime/default'  </a:t>
            </a: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apparmor.security.beta.kubernetes.io/allowedProfileNames: </a:t>
            </a:r>
            <a:r>
              <a:rPr sz="1050" spc="-5" dirty="0">
                <a:solidFill>
                  <a:srgbClr val="BA4444"/>
                </a:solidFill>
                <a:latin typeface="Courier New"/>
                <a:cs typeface="Courier New"/>
              </a:rPr>
              <a:t>'runtime/default'  </a:t>
            </a: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seccomp.security.alpha.kubernetes.io/defaultProfileName: </a:t>
            </a:r>
            <a:r>
              <a:rPr sz="1050" spc="-5" dirty="0">
                <a:solidFill>
                  <a:srgbClr val="BA4444"/>
                </a:solidFill>
                <a:latin typeface="Courier New"/>
                <a:cs typeface="Courier New"/>
              </a:rPr>
              <a:t>'runtime/default'  </a:t>
            </a: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apparmor.security.beta.kubernetes.io/defaultProfileName:</a:t>
            </a:r>
            <a:r>
              <a:rPr sz="1050" spc="56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BA4444"/>
                </a:solidFill>
                <a:latin typeface="Courier New"/>
                <a:cs typeface="Courier New"/>
              </a:rPr>
              <a:t>'runtime/default'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spec:</a:t>
            </a:r>
            <a:endParaRPr sz="1050">
              <a:latin typeface="Courier New"/>
              <a:cs typeface="Courier New"/>
            </a:endParaRPr>
          </a:p>
          <a:p>
            <a:pPr marL="172720">
              <a:lnSpc>
                <a:spcPct val="100000"/>
              </a:lnSpc>
              <a:spcBef>
                <a:spcPts val="15"/>
              </a:spcBef>
            </a:pP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privileged: </a:t>
            </a:r>
            <a:r>
              <a:rPr sz="1050" b="1" spc="-5" dirty="0">
                <a:solidFill>
                  <a:srgbClr val="AA21FF"/>
                </a:solidFill>
                <a:latin typeface="Courier New"/>
                <a:cs typeface="Courier New"/>
              </a:rPr>
              <a:t>false</a:t>
            </a:r>
            <a:endParaRPr sz="1050">
              <a:latin typeface="Courier New"/>
              <a:cs typeface="Courier New"/>
            </a:endParaRPr>
          </a:p>
          <a:p>
            <a:pPr marL="172720">
              <a:lnSpc>
                <a:spcPct val="100000"/>
              </a:lnSpc>
              <a:spcBef>
                <a:spcPts val="15"/>
              </a:spcBef>
            </a:pP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allowPrivilegeEscalation: </a:t>
            </a:r>
            <a:r>
              <a:rPr sz="1050" b="1" spc="-5" dirty="0">
                <a:solidFill>
                  <a:srgbClr val="AA21FF"/>
                </a:solidFill>
                <a:latin typeface="Courier New"/>
                <a:cs typeface="Courier New"/>
              </a:rPr>
              <a:t>false</a:t>
            </a:r>
            <a:endParaRPr sz="1050">
              <a:latin typeface="Courier New"/>
              <a:cs typeface="Courier New"/>
            </a:endParaRPr>
          </a:p>
          <a:p>
            <a:pPr marL="172720">
              <a:lnSpc>
                <a:spcPct val="100000"/>
              </a:lnSpc>
              <a:spcBef>
                <a:spcPts val="15"/>
              </a:spcBef>
            </a:pPr>
            <a:r>
              <a:rPr sz="1050" i="1" spc="30" dirty="0">
                <a:solidFill>
                  <a:srgbClr val="008700"/>
                </a:solidFill>
                <a:latin typeface="Arial"/>
                <a:cs typeface="Arial"/>
              </a:rPr>
              <a:t># </a:t>
            </a:r>
            <a:r>
              <a:rPr sz="1050" i="1" spc="114" dirty="0">
                <a:solidFill>
                  <a:srgbClr val="008700"/>
                </a:solidFill>
                <a:latin typeface="Arial"/>
                <a:cs typeface="Arial"/>
              </a:rPr>
              <a:t>This </a:t>
            </a:r>
            <a:r>
              <a:rPr sz="1050" i="1" spc="229" dirty="0">
                <a:solidFill>
                  <a:srgbClr val="008700"/>
                </a:solidFill>
                <a:latin typeface="Arial"/>
                <a:cs typeface="Arial"/>
              </a:rPr>
              <a:t>is </a:t>
            </a:r>
            <a:r>
              <a:rPr sz="1050" i="1" spc="85" dirty="0">
                <a:solidFill>
                  <a:srgbClr val="008700"/>
                </a:solidFill>
                <a:latin typeface="Arial"/>
                <a:cs typeface="Arial"/>
              </a:rPr>
              <a:t>redundant </a:t>
            </a:r>
            <a:r>
              <a:rPr sz="1050" i="1" spc="145" dirty="0">
                <a:solidFill>
                  <a:srgbClr val="008700"/>
                </a:solidFill>
                <a:latin typeface="Arial"/>
                <a:cs typeface="Arial"/>
              </a:rPr>
              <a:t>with </a:t>
            </a:r>
            <a:r>
              <a:rPr sz="1050" i="1" spc="120" dirty="0">
                <a:solidFill>
                  <a:srgbClr val="008700"/>
                </a:solidFill>
                <a:latin typeface="Arial"/>
                <a:cs typeface="Arial"/>
              </a:rPr>
              <a:t>non-root </a:t>
            </a:r>
            <a:r>
              <a:rPr sz="1050" i="1" dirty="0">
                <a:solidFill>
                  <a:srgbClr val="008700"/>
                </a:solidFill>
                <a:latin typeface="Arial"/>
                <a:cs typeface="Arial"/>
              </a:rPr>
              <a:t>+ </a:t>
            </a:r>
            <a:r>
              <a:rPr sz="1050" i="1" spc="145" dirty="0">
                <a:solidFill>
                  <a:srgbClr val="008700"/>
                </a:solidFill>
                <a:latin typeface="Arial"/>
                <a:cs typeface="Arial"/>
              </a:rPr>
              <a:t>disallow </a:t>
            </a:r>
            <a:r>
              <a:rPr sz="1050" i="1" spc="175" dirty="0">
                <a:solidFill>
                  <a:srgbClr val="008700"/>
                </a:solidFill>
                <a:latin typeface="Arial"/>
                <a:cs typeface="Arial"/>
              </a:rPr>
              <a:t>privilege</a:t>
            </a:r>
            <a:r>
              <a:rPr sz="1050" i="1" spc="185" dirty="0">
                <a:solidFill>
                  <a:srgbClr val="008700"/>
                </a:solidFill>
                <a:latin typeface="Arial"/>
                <a:cs typeface="Arial"/>
              </a:rPr>
              <a:t> </a:t>
            </a:r>
            <a:r>
              <a:rPr sz="1050" i="1" spc="150" dirty="0">
                <a:solidFill>
                  <a:srgbClr val="008700"/>
                </a:solidFill>
                <a:latin typeface="Arial"/>
                <a:cs typeface="Arial"/>
              </a:rPr>
              <a:t>escalation:</a:t>
            </a:r>
            <a:endParaRPr sz="1050">
              <a:latin typeface="Arial"/>
              <a:cs typeface="Arial"/>
            </a:endParaRPr>
          </a:p>
          <a:p>
            <a:pPr marL="172720">
              <a:lnSpc>
                <a:spcPct val="100000"/>
              </a:lnSpc>
              <a:spcBef>
                <a:spcPts val="15"/>
              </a:spcBef>
            </a:pP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requiredDropCapabilities:</a:t>
            </a:r>
            <a:endParaRPr sz="1050">
              <a:latin typeface="Courier New"/>
              <a:cs typeface="Courier New"/>
            </a:endParaRPr>
          </a:p>
          <a:p>
            <a:pPr marL="332740" algn="just">
              <a:lnSpc>
                <a:spcPct val="100000"/>
              </a:lnSpc>
              <a:spcBef>
                <a:spcPts val="15"/>
              </a:spcBef>
            </a:pPr>
            <a:r>
              <a:rPr sz="1050" dirty="0">
                <a:solidFill>
                  <a:srgbClr val="2F2F2F"/>
                </a:solidFill>
                <a:latin typeface="Courier New"/>
                <a:cs typeface="Courier New"/>
              </a:rPr>
              <a:t>-</a:t>
            </a: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 ALL</a:t>
            </a:r>
            <a:endParaRPr sz="1050">
              <a:latin typeface="Courier New"/>
              <a:cs typeface="Courier New"/>
            </a:endParaRPr>
          </a:p>
          <a:p>
            <a:pPr marL="172720" marR="4726305">
              <a:lnSpc>
                <a:spcPct val="101200"/>
              </a:lnSpc>
            </a:pP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hostNetwork:</a:t>
            </a:r>
            <a:r>
              <a:rPr sz="1050" spc="-8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 dirty="0">
                <a:solidFill>
                  <a:srgbClr val="AA21FF"/>
                </a:solidFill>
                <a:latin typeface="Courier New"/>
                <a:cs typeface="Courier New"/>
              </a:rPr>
              <a:t>false  </a:t>
            </a: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hostIPC: </a:t>
            </a:r>
            <a:r>
              <a:rPr sz="1050" b="1" spc="-5" dirty="0">
                <a:solidFill>
                  <a:srgbClr val="AA21FF"/>
                </a:solidFill>
                <a:latin typeface="Courier New"/>
                <a:cs typeface="Courier New"/>
              </a:rPr>
              <a:t>false  </a:t>
            </a: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hostPID: </a:t>
            </a:r>
            <a:r>
              <a:rPr sz="1050" b="1" spc="-5" dirty="0">
                <a:solidFill>
                  <a:srgbClr val="AA21FF"/>
                </a:solidFill>
                <a:latin typeface="Courier New"/>
                <a:cs typeface="Courier New"/>
              </a:rPr>
              <a:t>false  </a:t>
            </a: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runAsUser:</a:t>
            </a:r>
            <a:endParaRPr sz="1050">
              <a:latin typeface="Courier New"/>
              <a:cs typeface="Courier New"/>
            </a:endParaRPr>
          </a:p>
          <a:p>
            <a:pPr marL="332740" algn="just">
              <a:lnSpc>
                <a:spcPct val="100000"/>
              </a:lnSpc>
              <a:spcBef>
                <a:spcPts val="15"/>
              </a:spcBef>
            </a:pPr>
            <a:r>
              <a:rPr sz="1050" i="1" spc="30" dirty="0">
                <a:solidFill>
                  <a:srgbClr val="008700"/>
                </a:solidFill>
                <a:latin typeface="Arial"/>
                <a:cs typeface="Arial"/>
              </a:rPr>
              <a:t># </a:t>
            </a:r>
            <a:r>
              <a:rPr sz="1050" i="1" spc="85" dirty="0">
                <a:solidFill>
                  <a:srgbClr val="008700"/>
                </a:solidFill>
                <a:latin typeface="Arial"/>
                <a:cs typeface="Arial"/>
              </a:rPr>
              <a:t>Require </a:t>
            </a:r>
            <a:r>
              <a:rPr sz="1050" i="1" spc="125" dirty="0">
                <a:solidFill>
                  <a:srgbClr val="008700"/>
                </a:solidFill>
                <a:latin typeface="Arial"/>
                <a:cs typeface="Arial"/>
              </a:rPr>
              <a:t>the </a:t>
            </a:r>
            <a:r>
              <a:rPr sz="1050" i="1" spc="130" dirty="0">
                <a:solidFill>
                  <a:srgbClr val="008700"/>
                </a:solidFill>
                <a:latin typeface="Arial"/>
                <a:cs typeface="Arial"/>
              </a:rPr>
              <a:t>container </a:t>
            </a:r>
            <a:r>
              <a:rPr sz="1050" i="1" spc="175" dirty="0">
                <a:solidFill>
                  <a:srgbClr val="008700"/>
                </a:solidFill>
                <a:latin typeface="Arial"/>
                <a:cs typeface="Arial"/>
              </a:rPr>
              <a:t>to </a:t>
            </a:r>
            <a:r>
              <a:rPr sz="1050" i="1" spc="105" dirty="0">
                <a:solidFill>
                  <a:srgbClr val="008700"/>
                </a:solidFill>
                <a:latin typeface="Arial"/>
                <a:cs typeface="Arial"/>
              </a:rPr>
              <a:t>run </a:t>
            </a:r>
            <a:r>
              <a:rPr sz="1050" i="1" spc="135" dirty="0">
                <a:solidFill>
                  <a:srgbClr val="008700"/>
                </a:solidFill>
                <a:latin typeface="Arial"/>
                <a:cs typeface="Arial"/>
              </a:rPr>
              <a:t>without </a:t>
            </a:r>
            <a:r>
              <a:rPr sz="1050" i="1" spc="160" dirty="0">
                <a:solidFill>
                  <a:srgbClr val="008700"/>
                </a:solidFill>
                <a:latin typeface="Arial"/>
                <a:cs typeface="Arial"/>
              </a:rPr>
              <a:t>root</a:t>
            </a:r>
            <a:r>
              <a:rPr sz="1050" i="1" spc="190" dirty="0">
                <a:solidFill>
                  <a:srgbClr val="008700"/>
                </a:solidFill>
                <a:latin typeface="Arial"/>
                <a:cs typeface="Arial"/>
              </a:rPr>
              <a:t> </a:t>
            </a:r>
            <a:r>
              <a:rPr sz="1050" i="1" spc="180" dirty="0">
                <a:solidFill>
                  <a:srgbClr val="008700"/>
                </a:solidFill>
                <a:latin typeface="Arial"/>
                <a:cs typeface="Arial"/>
              </a:rPr>
              <a:t>privileges.</a:t>
            </a:r>
            <a:endParaRPr sz="1050">
              <a:latin typeface="Arial"/>
              <a:cs typeface="Arial"/>
            </a:endParaRPr>
          </a:p>
          <a:p>
            <a:pPr marL="332740" algn="just">
              <a:lnSpc>
                <a:spcPct val="100000"/>
              </a:lnSpc>
              <a:spcBef>
                <a:spcPts val="15"/>
              </a:spcBef>
            </a:pPr>
            <a:r>
              <a:rPr sz="1050" spc="-5" dirty="0">
                <a:solidFill>
                  <a:srgbClr val="2F2F2F"/>
                </a:solidFill>
                <a:latin typeface="Courier New"/>
                <a:cs typeface="Courier New"/>
              </a:rPr>
              <a:t>rule: </a:t>
            </a:r>
            <a:r>
              <a:rPr sz="1050" spc="-5" dirty="0">
                <a:solidFill>
                  <a:srgbClr val="BA4444"/>
                </a:solidFill>
                <a:latin typeface="Courier New"/>
                <a:cs typeface="Courier New"/>
              </a:rPr>
              <a:t>'MustRunAsNonRoot'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1750"/>
            <a:ext cx="1038225" cy="1176020"/>
            <a:chOff x="0" y="221750"/>
            <a:chExt cx="1038225" cy="1176020"/>
          </a:xfrm>
        </p:grpSpPr>
        <p:sp>
          <p:nvSpPr>
            <p:cNvPr id="3" name="object 3"/>
            <p:cNvSpPr/>
            <p:nvPr/>
          </p:nvSpPr>
          <p:spPr>
            <a:xfrm>
              <a:off x="212039" y="221754"/>
              <a:ext cx="219710" cy="144145"/>
            </a:xfrm>
            <a:custGeom>
              <a:avLst/>
              <a:gdLst/>
              <a:ahLst/>
              <a:cxnLst/>
              <a:rect l="l" t="t" r="r" b="b"/>
              <a:pathLst>
                <a:path w="219709" h="144145">
                  <a:moveTo>
                    <a:pt x="219608" y="124942"/>
                  </a:moveTo>
                  <a:lnTo>
                    <a:pt x="0" y="124942"/>
                  </a:lnTo>
                  <a:lnTo>
                    <a:pt x="0" y="143852"/>
                  </a:lnTo>
                  <a:lnTo>
                    <a:pt x="219608" y="143852"/>
                  </a:lnTo>
                  <a:lnTo>
                    <a:pt x="219608" y="124942"/>
                  </a:lnTo>
                  <a:close/>
                </a:path>
                <a:path w="219709" h="144145">
                  <a:moveTo>
                    <a:pt x="219608" y="62471"/>
                  </a:moveTo>
                  <a:lnTo>
                    <a:pt x="0" y="62471"/>
                  </a:lnTo>
                  <a:lnTo>
                    <a:pt x="0" y="81381"/>
                  </a:lnTo>
                  <a:lnTo>
                    <a:pt x="219608" y="81381"/>
                  </a:lnTo>
                  <a:lnTo>
                    <a:pt x="219608" y="62471"/>
                  </a:lnTo>
                  <a:close/>
                </a:path>
                <a:path w="219709" h="144145">
                  <a:moveTo>
                    <a:pt x="219608" y="0"/>
                  </a:moveTo>
                  <a:lnTo>
                    <a:pt x="0" y="0"/>
                  </a:lnTo>
                  <a:lnTo>
                    <a:pt x="0" y="18897"/>
                  </a:lnTo>
                  <a:lnTo>
                    <a:pt x="219608" y="18897"/>
                  </a:lnTo>
                  <a:lnTo>
                    <a:pt x="219608" y="0"/>
                  </a:lnTo>
                  <a:close/>
                </a:path>
              </a:pathLst>
            </a:custGeom>
            <a:solidFill>
              <a:srgbClr val="54678A">
                <a:alpha val="359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81001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8" y="808798"/>
                  </a:moveTo>
                  <a:lnTo>
                    <a:pt x="404399" y="808798"/>
                  </a:lnTo>
                  <a:lnTo>
                    <a:pt x="0" y="404399"/>
                  </a:lnTo>
                  <a:lnTo>
                    <a:pt x="0" y="0"/>
                  </a:lnTo>
                  <a:lnTo>
                    <a:pt x="808798" y="808798"/>
                  </a:lnTo>
                  <a:close/>
                </a:path>
              </a:pathLst>
            </a:custGeom>
            <a:solidFill>
              <a:srgbClr val="01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9049" y="588486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8" y="808798"/>
                  </a:moveTo>
                  <a:lnTo>
                    <a:pt x="0" y="0"/>
                  </a:lnTo>
                  <a:lnTo>
                    <a:pt x="404399" y="0"/>
                  </a:lnTo>
                  <a:lnTo>
                    <a:pt x="808798" y="404399"/>
                  </a:lnTo>
                  <a:lnTo>
                    <a:pt x="808798" y="808798"/>
                  </a:lnTo>
                  <a:close/>
                </a:path>
              </a:pathLst>
            </a:custGeom>
            <a:solidFill>
              <a:srgbClr val="82C6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70517" y="454582"/>
            <a:ext cx="6219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Kubernetes:</a:t>
            </a:r>
            <a:r>
              <a:rPr spc="-235" dirty="0"/>
              <a:t> </a:t>
            </a:r>
            <a:r>
              <a:rPr spc="55" dirty="0"/>
              <a:t>Applying</a:t>
            </a:r>
            <a:r>
              <a:rPr spc="-229" dirty="0"/>
              <a:t> </a:t>
            </a:r>
            <a:r>
              <a:rPr spc="20" dirty="0"/>
              <a:t>Container</a:t>
            </a:r>
            <a:r>
              <a:rPr spc="-229" dirty="0"/>
              <a:t> </a:t>
            </a:r>
            <a:r>
              <a:rPr spc="-20" dirty="0"/>
              <a:t>Security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99426" y="1603486"/>
            <a:ext cx="6732270" cy="2730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 marR="481330" indent="-328295">
              <a:lnSpc>
                <a:spcPct val="115399"/>
              </a:lnSpc>
              <a:spcBef>
                <a:spcPts val="100"/>
              </a:spcBef>
              <a:buFont typeface="Arial"/>
              <a:buChar char="●"/>
              <a:tabLst>
                <a:tab pos="340360" algn="l"/>
                <a:tab pos="340995" algn="l"/>
              </a:tabLst>
            </a:pPr>
            <a:r>
              <a:rPr sz="1300" b="1" dirty="0">
                <a:solidFill>
                  <a:srgbClr val="FFFFFF"/>
                </a:solidFill>
                <a:latin typeface="Lato"/>
                <a:cs typeface="Lato"/>
              </a:rPr>
              <a:t>PodSecurityPolicy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: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enforce</a:t>
            </a:r>
            <a:r>
              <a:rPr sz="13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many</a:t>
            </a:r>
            <a:r>
              <a:rPr sz="13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Lato"/>
                <a:cs typeface="Lato"/>
              </a:rPr>
              <a:t>good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practices</a:t>
            </a:r>
            <a:r>
              <a:rPr sz="13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cluster-wide!</a:t>
            </a:r>
            <a:r>
              <a:rPr sz="13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OpenShift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is</a:t>
            </a:r>
            <a:r>
              <a:rPr sz="13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3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Lato"/>
                <a:cs typeface="Lato"/>
              </a:rPr>
              <a:t>good 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example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Lato"/>
                <a:cs typeface="Lato"/>
              </a:rPr>
              <a:t>of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Kubernetes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distribution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with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strong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defaults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out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Lato"/>
                <a:cs typeface="Lato"/>
              </a:rPr>
              <a:t>of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Lato"/>
                <a:cs typeface="Lato"/>
              </a:rPr>
              <a:t>box</a:t>
            </a:r>
            <a:endParaRPr sz="1300">
              <a:latin typeface="Lato"/>
              <a:cs typeface="Lato"/>
            </a:endParaRPr>
          </a:p>
          <a:p>
            <a:pPr marL="340360" marR="17145" indent="-328295">
              <a:lnSpc>
                <a:spcPct val="115399"/>
              </a:lnSpc>
              <a:spcBef>
                <a:spcPts val="375"/>
              </a:spcBef>
              <a:buFont typeface="Arial"/>
              <a:buChar char="●"/>
              <a:tabLst>
                <a:tab pos="340360" algn="l"/>
                <a:tab pos="340995" algn="l"/>
              </a:tabLst>
            </a:pP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Use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b="1" spc="5" dirty="0">
                <a:solidFill>
                  <a:srgbClr val="FFFFFF"/>
                </a:solidFill>
                <a:latin typeface="Lato"/>
                <a:cs typeface="Lato"/>
              </a:rPr>
              <a:t>Kubernetes</a:t>
            </a:r>
            <a:r>
              <a:rPr sz="1300" b="1" spc="-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b="1" spc="5" dirty="0">
                <a:solidFill>
                  <a:srgbClr val="FFFFFF"/>
                </a:solidFill>
                <a:latin typeface="Lato"/>
                <a:cs typeface="Lato"/>
              </a:rPr>
              <a:t>secrets</a:t>
            </a:r>
            <a:r>
              <a:rPr sz="1300" b="1" spc="-6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implementation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protect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sensitive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Lato"/>
                <a:cs typeface="Lato"/>
              </a:rPr>
              <a:t>keys,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Lato"/>
                <a:cs typeface="Lato"/>
              </a:rPr>
              <a:t>tokens,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materials.  </a:t>
            </a:r>
            <a:r>
              <a:rPr sz="1300" spc="-10" dirty="0">
                <a:solidFill>
                  <a:srgbClr val="FFFFFF"/>
                </a:solidFill>
                <a:latin typeface="Lato"/>
                <a:cs typeface="Lato"/>
              </a:rPr>
              <a:t>Vendor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tools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available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as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well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(Hashicorp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Vault),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and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potentially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from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your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cloud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provider</a:t>
            </a:r>
            <a:endParaRPr sz="1300">
              <a:latin typeface="Lato"/>
              <a:cs typeface="Lato"/>
            </a:endParaRPr>
          </a:p>
          <a:p>
            <a:pPr marL="340360" marR="5080" indent="-328295">
              <a:lnSpc>
                <a:spcPct val="115399"/>
              </a:lnSpc>
              <a:spcBef>
                <a:spcPts val="375"/>
              </a:spcBef>
              <a:buFont typeface="Arial"/>
              <a:buChar char="●"/>
              <a:tabLst>
                <a:tab pos="340360" algn="l"/>
                <a:tab pos="340995" algn="l"/>
              </a:tabLst>
            </a:pPr>
            <a:r>
              <a:rPr sz="1300" b="1" spc="-15" dirty="0">
                <a:solidFill>
                  <a:srgbClr val="FFFFFF"/>
                </a:solidFill>
                <a:latin typeface="Lato"/>
                <a:cs typeface="Lato"/>
              </a:rPr>
              <a:t>Don’t</a:t>
            </a:r>
            <a:r>
              <a:rPr sz="1300" b="1" spc="-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FFFF"/>
                </a:solidFill>
                <a:latin typeface="Lato"/>
                <a:cs typeface="Lato"/>
              </a:rPr>
              <a:t>circumvent</a:t>
            </a:r>
            <a:r>
              <a:rPr sz="1300" b="1" spc="-6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b="1" spc="10" dirty="0">
                <a:solidFill>
                  <a:srgbClr val="FFFFFF"/>
                </a:solidFill>
                <a:latin typeface="Lato"/>
                <a:cs typeface="Lato"/>
              </a:rPr>
              <a:t>security</a:t>
            </a:r>
            <a:r>
              <a:rPr sz="1300" b="1" spc="-5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b="1" spc="5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300" b="1" spc="-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FFFF"/>
                </a:solidFill>
                <a:latin typeface="Lato"/>
                <a:cs typeface="Lato"/>
              </a:rPr>
              <a:t>make</a:t>
            </a:r>
            <a:r>
              <a:rPr sz="1300" b="1" spc="-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FFFF"/>
                </a:solidFill>
                <a:latin typeface="Lato"/>
                <a:cs typeface="Lato"/>
              </a:rPr>
              <a:t>your</a:t>
            </a:r>
            <a:r>
              <a:rPr sz="1300" b="1" spc="-6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Lato"/>
                <a:cs typeface="Lato"/>
              </a:rPr>
              <a:t>code</a:t>
            </a:r>
            <a:r>
              <a:rPr sz="1300" b="1" spc="-5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Lato"/>
                <a:cs typeface="Lato"/>
              </a:rPr>
              <a:t>“easy”</a:t>
            </a:r>
            <a:r>
              <a:rPr sz="1300" spc="-10" dirty="0">
                <a:solidFill>
                  <a:srgbClr val="FFFFFF"/>
                </a:solidFill>
                <a:latin typeface="Lato"/>
                <a:cs typeface="Lato"/>
              </a:rPr>
              <a:t>: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Lato"/>
                <a:cs typeface="Lato"/>
              </a:rPr>
              <a:t>e.g.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K8s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Lato"/>
                <a:cs typeface="Lato"/>
              </a:rPr>
              <a:t>API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access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with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admin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role; 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mounting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container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runtime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Lato"/>
                <a:cs typeface="Lato"/>
              </a:rPr>
              <a:t>(e.g.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Docker)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Lato"/>
                <a:cs typeface="Lato"/>
              </a:rPr>
              <a:t>API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with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full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privilege</a:t>
            </a:r>
            <a:endParaRPr sz="1300">
              <a:latin typeface="Lato"/>
              <a:cs typeface="Lato"/>
            </a:endParaRPr>
          </a:p>
          <a:p>
            <a:pPr marL="340360" marR="360680" indent="-328295">
              <a:lnSpc>
                <a:spcPct val="115399"/>
              </a:lnSpc>
              <a:spcBef>
                <a:spcPts val="375"/>
              </a:spcBef>
              <a:buFont typeface="Arial"/>
              <a:buChar char="●"/>
              <a:tabLst>
                <a:tab pos="340360" algn="l"/>
                <a:tab pos="340995" algn="l"/>
              </a:tabLst>
            </a:pPr>
            <a:r>
              <a:rPr sz="1300" spc="-15" dirty="0">
                <a:solidFill>
                  <a:srgbClr val="FFFFFF"/>
                </a:solidFill>
                <a:latin typeface="Lato"/>
                <a:cs typeface="Lato"/>
              </a:rPr>
              <a:t>Have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unique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workload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requirement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(multi-tenancy,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untrusted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Lato"/>
                <a:cs typeface="Lato"/>
              </a:rPr>
              <a:t>code)?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Lato"/>
                <a:cs typeface="Lato"/>
              </a:rPr>
              <a:t>Take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look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Lato"/>
                <a:cs typeface="Lato"/>
              </a:rPr>
              <a:t>at  </a:t>
            </a:r>
            <a:r>
              <a:rPr sz="1300" b="1" spc="10" dirty="0">
                <a:solidFill>
                  <a:srgbClr val="FFFFFF"/>
                </a:solidFill>
                <a:latin typeface="Lato"/>
                <a:cs typeface="Lato"/>
              </a:rPr>
              <a:t>RuntimeClass </a:t>
            </a:r>
            <a:r>
              <a:rPr sz="1300" b="1" spc="5" dirty="0">
                <a:solidFill>
                  <a:srgbClr val="FFFFFF"/>
                </a:solidFill>
                <a:latin typeface="Lato"/>
                <a:cs typeface="Lato"/>
              </a:rPr>
              <a:t>features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in Kubernetes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to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allow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custom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isolators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(gVisor,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Kata, 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Firecracker, Nabla,</a:t>
            </a:r>
            <a:r>
              <a:rPr sz="1300" spc="-1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etc.)</a:t>
            </a:r>
            <a:endParaRPr sz="1300">
              <a:latin typeface="Lato"/>
              <a:cs typeface="Lato"/>
            </a:endParaRPr>
          </a:p>
          <a:p>
            <a:pPr marL="340360" marR="66675" indent="-328295">
              <a:lnSpc>
                <a:spcPct val="115399"/>
              </a:lnSpc>
              <a:spcBef>
                <a:spcPts val="370"/>
              </a:spcBef>
              <a:buFont typeface="Arial"/>
              <a:buChar char="●"/>
              <a:tabLst>
                <a:tab pos="340360" algn="l"/>
                <a:tab pos="340995" algn="l"/>
              </a:tabLst>
            </a:pP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Remember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that </a:t>
            </a:r>
            <a:r>
              <a:rPr sz="1300" spc="-15" dirty="0">
                <a:solidFill>
                  <a:srgbClr val="FFFFFF"/>
                </a:solidFill>
                <a:latin typeface="Lato"/>
                <a:cs typeface="Lato"/>
              </a:rPr>
              <a:t>you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need </a:t>
            </a:r>
            <a:r>
              <a:rPr sz="1300" b="1" spc="10" dirty="0">
                <a:solidFill>
                  <a:srgbClr val="FFFFFF"/>
                </a:solidFill>
                <a:latin typeface="Lato"/>
                <a:cs typeface="Lato"/>
              </a:rPr>
              <a:t>visibility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and not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simply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ﬁre-and-forget </a:t>
            </a:r>
            <a:r>
              <a:rPr sz="1300" spc="15" dirty="0">
                <a:solidFill>
                  <a:srgbClr val="FFFFFF"/>
                </a:solidFill>
                <a:latin typeface="Lato"/>
                <a:cs typeface="Lato"/>
              </a:rPr>
              <a:t>security! </a:t>
            </a:r>
            <a:r>
              <a:rPr sz="1300" b="1" spc="-15" dirty="0">
                <a:solidFill>
                  <a:srgbClr val="FFFFFF"/>
                </a:solidFill>
                <a:latin typeface="Lato"/>
                <a:cs typeface="Lato"/>
              </a:rPr>
              <a:t>Logging</a:t>
            </a:r>
            <a:r>
              <a:rPr sz="1300" spc="-15" dirty="0">
                <a:solidFill>
                  <a:srgbClr val="FFFFFF"/>
                </a:solidFill>
                <a:latin typeface="Lato"/>
                <a:cs typeface="Lato"/>
              </a:rPr>
              <a:t>,  </a:t>
            </a:r>
            <a:r>
              <a:rPr sz="1300" b="1" spc="5" dirty="0">
                <a:solidFill>
                  <a:srgbClr val="FFFFFF"/>
                </a:solidFill>
                <a:latin typeface="Lato"/>
                <a:cs typeface="Lato"/>
              </a:rPr>
              <a:t>audit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,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vendor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Lato"/>
                <a:cs typeface="Lato"/>
              </a:rPr>
              <a:t>tools/open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source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projects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for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runtime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protection,</a:t>
            </a:r>
            <a:r>
              <a:rPr sz="1300" spc="-9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b="1" spc="5" dirty="0">
                <a:solidFill>
                  <a:srgbClr val="FFFFFF"/>
                </a:solidFill>
                <a:latin typeface="Lato"/>
                <a:cs typeface="Lato"/>
              </a:rPr>
              <a:t>anomaly</a:t>
            </a:r>
            <a:r>
              <a:rPr sz="1300" b="1" spc="-6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FFFF"/>
                </a:solidFill>
                <a:latin typeface="Lato"/>
                <a:cs typeface="Lato"/>
              </a:rPr>
              <a:t>detection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,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Lato"/>
                <a:cs typeface="Lato"/>
              </a:rPr>
              <a:t>etc.</a:t>
            </a:r>
            <a:endParaRPr sz="13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1750"/>
            <a:ext cx="1038225" cy="1176020"/>
            <a:chOff x="0" y="221750"/>
            <a:chExt cx="1038225" cy="1176020"/>
          </a:xfrm>
        </p:grpSpPr>
        <p:sp>
          <p:nvSpPr>
            <p:cNvPr id="3" name="object 3"/>
            <p:cNvSpPr/>
            <p:nvPr/>
          </p:nvSpPr>
          <p:spPr>
            <a:xfrm>
              <a:off x="212039" y="221754"/>
              <a:ext cx="219710" cy="144145"/>
            </a:xfrm>
            <a:custGeom>
              <a:avLst/>
              <a:gdLst/>
              <a:ahLst/>
              <a:cxnLst/>
              <a:rect l="l" t="t" r="r" b="b"/>
              <a:pathLst>
                <a:path w="219709" h="144145">
                  <a:moveTo>
                    <a:pt x="219608" y="124942"/>
                  </a:moveTo>
                  <a:lnTo>
                    <a:pt x="0" y="124942"/>
                  </a:lnTo>
                  <a:lnTo>
                    <a:pt x="0" y="143852"/>
                  </a:lnTo>
                  <a:lnTo>
                    <a:pt x="219608" y="143852"/>
                  </a:lnTo>
                  <a:lnTo>
                    <a:pt x="219608" y="124942"/>
                  </a:lnTo>
                  <a:close/>
                </a:path>
                <a:path w="219709" h="144145">
                  <a:moveTo>
                    <a:pt x="219608" y="62471"/>
                  </a:moveTo>
                  <a:lnTo>
                    <a:pt x="0" y="62471"/>
                  </a:lnTo>
                  <a:lnTo>
                    <a:pt x="0" y="81381"/>
                  </a:lnTo>
                  <a:lnTo>
                    <a:pt x="219608" y="81381"/>
                  </a:lnTo>
                  <a:lnTo>
                    <a:pt x="219608" y="62471"/>
                  </a:lnTo>
                  <a:close/>
                </a:path>
                <a:path w="219709" h="144145">
                  <a:moveTo>
                    <a:pt x="219608" y="0"/>
                  </a:moveTo>
                  <a:lnTo>
                    <a:pt x="0" y="0"/>
                  </a:lnTo>
                  <a:lnTo>
                    <a:pt x="0" y="18897"/>
                  </a:lnTo>
                  <a:lnTo>
                    <a:pt x="219608" y="18897"/>
                  </a:lnTo>
                  <a:lnTo>
                    <a:pt x="219608" y="0"/>
                  </a:lnTo>
                  <a:close/>
                </a:path>
              </a:pathLst>
            </a:custGeom>
            <a:solidFill>
              <a:srgbClr val="54678A">
                <a:alpha val="359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81001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8" y="808798"/>
                  </a:moveTo>
                  <a:lnTo>
                    <a:pt x="404399" y="808798"/>
                  </a:lnTo>
                  <a:lnTo>
                    <a:pt x="0" y="404399"/>
                  </a:lnTo>
                  <a:lnTo>
                    <a:pt x="0" y="0"/>
                  </a:lnTo>
                  <a:lnTo>
                    <a:pt x="808798" y="808798"/>
                  </a:lnTo>
                  <a:close/>
                </a:path>
              </a:pathLst>
            </a:custGeom>
            <a:solidFill>
              <a:srgbClr val="01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9049" y="588486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8" y="808798"/>
                  </a:moveTo>
                  <a:lnTo>
                    <a:pt x="0" y="0"/>
                  </a:lnTo>
                  <a:lnTo>
                    <a:pt x="404399" y="0"/>
                  </a:lnTo>
                  <a:lnTo>
                    <a:pt x="808798" y="404399"/>
                  </a:lnTo>
                  <a:lnTo>
                    <a:pt x="808798" y="808798"/>
                  </a:lnTo>
                  <a:close/>
                </a:path>
              </a:pathLst>
            </a:custGeom>
            <a:solidFill>
              <a:srgbClr val="82C6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70517" y="454582"/>
            <a:ext cx="4972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BUT...Container </a:t>
            </a:r>
            <a:r>
              <a:rPr spc="-20" dirty="0"/>
              <a:t>Security </a:t>
            </a:r>
            <a:r>
              <a:rPr spc="-45" dirty="0"/>
              <a:t>is</a:t>
            </a:r>
            <a:r>
              <a:rPr spc="-605" dirty="0"/>
              <a:t> </a:t>
            </a:r>
            <a:r>
              <a:rPr spc="-80" dirty="0"/>
              <a:t>Hard!!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84054" y="1523888"/>
            <a:ext cx="6590665" cy="2710180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955"/>
              </a:spcBef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z="1500" b="1" spc="-10" dirty="0">
                <a:solidFill>
                  <a:srgbClr val="FFFFFF"/>
                </a:solidFill>
                <a:latin typeface="Lato"/>
                <a:cs typeface="Lato"/>
              </a:rPr>
              <a:t>Use </a:t>
            </a:r>
            <a:r>
              <a:rPr sz="1500" b="1" spc="20" dirty="0">
                <a:solidFill>
                  <a:srgbClr val="FFFFFF"/>
                </a:solidFill>
                <a:latin typeface="Lato"/>
                <a:cs typeface="Lato"/>
              </a:rPr>
              <a:t>a </a:t>
            </a:r>
            <a:r>
              <a:rPr sz="1500" b="1" spc="5" dirty="0">
                <a:solidFill>
                  <a:srgbClr val="FFFFFF"/>
                </a:solidFill>
                <a:latin typeface="Lato"/>
                <a:cs typeface="Lato"/>
              </a:rPr>
              <a:t>cloud</a:t>
            </a:r>
            <a:r>
              <a:rPr sz="1500" b="1" spc="-24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spc="5" dirty="0">
                <a:solidFill>
                  <a:srgbClr val="FFFFFF"/>
                </a:solidFill>
                <a:latin typeface="Lato"/>
                <a:cs typeface="Lato"/>
              </a:rPr>
              <a:t>provider</a:t>
            </a:r>
            <a:endParaRPr sz="1500">
              <a:latin typeface="Lato"/>
              <a:cs typeface="Lato"/>
            </a:endParaRPr>
          </a:p>
          <a:p>
            <a:pPr marL="813435" marR="5080" lvl="1" indent="-320675">
              <a:lnSpc>
                <a:spcPct val="114599"/>
              </a:lnSpc>
              <a:spcBef>
                <a:spcPts val="480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Managed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Kubernetes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services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many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times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can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be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created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with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set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of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default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tools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and  policies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for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strong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controls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pre-conﬁgured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for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you</a:t>
            </a:r>
            <a:endParaRPr sz="1200">
              <a:latin typeface="Lato"/>
              <a:cs typeface="Lato"/>
            </a:endParaRPr>
          </a:p>
          <a:p>
            <a:pPr marL="813435" lvl="1" indent="-321310">
              <a:lnSpc>
                <a:spcPct val="100000"/>
              </a:lnSpc>
              <a:spcBef>
                <a:spcPts val="585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Many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managed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services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integrate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with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popular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vendor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tooling</a:t>
            </a:r>
            <a:endParaRPr sz="1200">
              <a:latin typeface="Lato"/>
              <a:cs typeface="Lato"/>
            </a:endParaRPr>
          </a:p>
          <a:p>
            <a:pPr marL="1270635" lvl="2" indent="-321310">
              <a:lnSpc>
                <a:spcPct val="100000"/>
              </a:lnSpc>
              <a:spcBef>
                <a:spcPts val="585"/>
              </a:spcBef>
              <a:buFont typeface="Arial"/>
              <a:buChar char="■"/>
              <a:tabLst>
                <a:tab pos="1270635" algn="l"/>
                <a:tab pos="1271270" algn="l"/>
              </a:tabLst>
            </a:pPr>
            <a:r>
              <a:rPr sz="1200" spc="-20" dirty="0">
                <a:solidFill>
                  <a:srgbClr val="FFFFFF"/>
                </a:solidFill>
                <a:latin typeface="Lato"/>
                <a:cs typeface="Lato"/>
              </a:rPr>
              <a:t>e.g.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Twistlock,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Snyk,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Aqua,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Datadog,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Sysdig,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LogDNA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and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many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others</a:t>
            </a:r>
            <a:endParaRPr sz="1200">
              <a:latin typeface="Lato"/>
              <a:cs typeface="Lato"/>
            </a:endParaRPr>
          </a:p>
          <a:p>
            <a:pPr marL="356235" marR="610235" indent="-344170">
              <a:lnSpc>
                <a:spcPct val="112500"/>
              </a:lnSpc>
              <a:spcBef>
                <a:spcPts val="345"/>
              </a:spcBef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FFFFFF"/>
                </a:solidFill>
                <a:latin typeface="Lato"/>
                <a:cs typeface="Lato"/>
              </a:rPr>
              <a:t>Use</a:t>
            </a:r>
            <a:r>
              <a:rPr sz="1500" spc="-9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dirty="0">
                <a:solidFill>
                  <a:srgbClr val="FFFFFF"/>
                </a:solidFill>
                <a:latin typeface="Lato"/>
                <a:cs typeface="Lato"/>
              </a:rPr>
              <a:t>recommended</a:t>
            </a:r>
            <a:r>
              <a:rPr sz="1500" b="1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Lato"/>
                <a:cs typeface="Lato"/>
              </a:rPr>
              <a:t>guides</a:t>
            </a:r>
            <a:r>
              <a:rPr sz="1500" b="1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spc="5" dirty="0">
                <a:solidFill>
                  <a:srgbClr val="FFFFFF"/>
                </a:solidFill>
                <a:latin typeface="Lato"/>
                <a:cs typeface="Lato"/>
              </a:rPr>
              <a:t>and</a:t>
            </a:r>
            <a:r>
              <a:rPr sz="1500" b="1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spc="5" dirty="0">
                <a:solidFill>
                  <a:srgbClr val="FFFFFF"/>
                </a:solidFill>
                <a:latin typeface="Lato"/>
                <a:cs typeface="Lato"/>
              </a:rPr>
              <a:t>proﬁles</a:t>
            </a:r>
            <a:r>
              <a:rPr sz="1500" b="1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spc="5" dirty="0">
                <a:solidFill>
                  <a:srgbClr val="FFFFFF"/>
                </a:solidFill>
                <a:latin typeface="Lato"/>
                <a:cs typeface="Lato"/>
              </a:rPr>
              <a:t>publicly</a:t>
            </a:r>
            <a:r>
              <a:rPr sz="1500" b="1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spc="10" dirty="0">
                <a:solidFill>
                  <a:srgbClr val="FFFFFF"/>
                </a:solidFill>
                <a:latin typeface="Lato"/>
                <a:cs typeface="Lato"/>
              </a:rPr>
              <a:t>available</a:t>
            </a:r>
            <a:r>
              <a:rPr sz="1500" b="1" spc="-1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spc="5" dirty="0">
                <a:solidFill>
                  <a:srgbClr val="FFFFFF"/>
                </a:solidFill>
                <a:latin typeface="Lato"/>
                <a:cs typeface="Lato"/>
              </a:rPr>
              <a:t>(CIS,</a:t>
            </a:r>
            <a:r>
              <a:rPr sz="15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spc="-30" dirty="0">
                <a:solidFill>
                  <a:srgbClr val="FFFFFF"/>
                </a:solidFill>
                <a:latin typeface="Lato"/>
                <a:cs typeface="Lato"/>
              </a:rPr>
              <a:t>NIST,  </a:t>
            </a:r>
            <a:r>
              <a:rPr sz="1500" spc="-10" dirty="0">
                <a:solidFill>
                  <a:srgbClr val="FFFFFF"/>
                </a:solidFill>
                <a:latin typeface="Lato"/>
                <a:cs typeface="Lato"/>
              </a:rPr>
              <a:t>DockerBench,</a:t>
            </a:r>
            <a:r>
              <a:rPr sz="1500" spc="-10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dirty="0">
                <a:solidFill>
                  <a:srgbClr val="FFFFFF"/>
                </a:solidFill>
                <a:latin typeface="Lato"/>
                <a:cs typeface="Lato"/>
              </a:rPr>
              <a:t>etc.)</a:t>
            </a:r>
            <a:endParaRPr sz="1500">
              <a:latin typeface="Lato"/>
              <a:cs typeface="Lato"/>
            </a:endParaRPr>
          </a:p>
          <a:p>
            <a:pPr marL="356235" indent="-344170">
              <a:lnSpc>
                <a:spcPct val="100000"/>
              </a:lnSpc>
              <a:spcBef>
                <a:spcPts val="675"/>
              </a:spcBef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z="1500" b="1" spc="-25" dirty="0">
                <a:solidFill>
                  <a:srgbClr val="FFFFFF"/>
                </a:solidFill>
                <a:latin typeface="Lato"/>
                <a:cs typeface="Lato"/>
              </a:rPr>
              <a:t>Try </a:t>
            </a:r>
            <a:r>
              <a:rPr sz="1500" b="1" dirty="0">
                <a:solidFill>
                  <a:srgbClr val="FFFFFF"/>
                </a:solidFill>
                <a:latin typeface="Lato"/>
                <a:cs typeface="Lato"/>
              </a:rPr>
              <a:t>out </a:t>
            </a:r>
            <a:r>
              <a:rPr sz="1500" dirty="0">
                <a:solidFill>
                  <a:srgbClr val="FFFFFF"/>
                </a:solidFill>
                <a:latin typeface="Lato"/>
                <a:cs typeface="Lato"/>
              </a:rPr>
              <a:t>emerging</a:t>
            </a:r>
            <a:r>
              <a:rPr sz="1500" spc="-22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dirty="0">
                <a:solidFill>
                  <a:srgbClr val="FFFFFF"/>
                </a:solidFill>
                <a:latin typeface="Lato"/>
                <a:cs typeface="Lato"/>
              </a:rPr>
              <a:t>tooling</a:t>
            </a:r>
            <a:endParaRPr sz="1500">
              <a:latin typeface="Lato"/>
              <a:cs typeface="Lato"/>
            </a:endParaRPr>
          </a:p>
          <a:p>
            <a:pPr marL="813435" lvl="1" indent="-321310">
              <a:lnSpc>
                <a:spcPct val="100000"/>
              </a:lnSpc>
              <a:spcBef>
                <a:spcPts val="690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Generate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seccomp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proﬁles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by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running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your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application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with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BPF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tracing:</a:t>
            </a:r>
            <a:endParaRPr sz="1200">
              <a:latin typeface="Lato"/>
              <a:cs typeface="Lato"/>
            </a:endParaRPr>
          </a:p>
          <a:p>
            <a:pPr marL="813435">
              <a:lnSpc>
                <a:spcPct val="100000"/>
              </a:lnSpc>
              <a:spcBef>
                <a:spcPts val="210"/>
              </a:spcBef>
            </a:pPr>
            <a:r>
              <a:rPr sz="1200" u="heavy" spc="-5" dirty="0">
                <a:solidFill>
                  <a:srgbClr val="7790CD"/>
                </a:solidFill>
                <a:uFill>
                  <a:solidFill>
                    <a:srgbClr val="7790CD"/>
                  </a:solidFill>
                </a:uFill>
                <a:latin typeface="Arial"/>
                <a:cs typeface="Arial"/>
                <a:hlinkClick r:id="rId2"/>
              </a:rPr>
              <a:t>https://github.com/containers/oci-seccomp-bpf-hook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06391" y="0"/>
            <a:ext cx="4737735" cy="5143500"/>
            <a:chOff x="4406391" y="0"/>
            <a:chExt cx="4737735" cy="5143500"/>
          </a:xfrm>
        </p:grpSpPr>
        <p:sp>
          <p:nvSpPr>
            <p:cNvPr id="3" name="object 3"/>
            <p:cNvSpPr/>
            <p:nvPr/>
          </p:nvSpPr>
          <p:spPr>
            <a:xfrm>
              <a:off x="4406379" y="0"/>
              <a:ext cx="4737735" cy="4734560"/>
            </a:xfrm>
            <a:custGeom>
              <a:avLst/>
              <a:gdLst/>
              <a:ahLst/>
              <a:cxnLst/>
              <a:rect l="l" t="t" r="r" b="b"/>
              <a:pathLst>
                <a:path w="4737734" h="4734560">
                  <a:moveTo>
                    <a:pt x="4737595" y="2341867"/>
                  </a:moveTo>
                  <a:lnTo>
                    <a:pt x="4727118" y="2331402"/>
                  </a:lnTo>
                  <a:lnTo>
                    <a:pt x="4727118" y="0"/>
                  </a:lnTo>
                  <a:lnTo>
                    <a:pt x="2393950" y="0"/>
                  </a:lnTo>
                  <a:lnTo>
                    <a:pt x="440436" y="0"/>
                  </a:lnTo>
                  <a:lnTo>
                    <a:pt x="0" y="0"/>
                  </a:lnTo>
                  <a:lnTo>
                    <a:pt x="4737595" y="4734001"/>
                  </a:lnTo>
                  <a:lnTo>
                    <a:pt x="4737595" y="2341867"/>
                  </a:lnTo>
                  <a:close/>
                </a:path>
              </a:pathLst>
            </a:custGeom>
            <a:solidFill>
              <a:srgbClr val="FFFFFF">
                <a:alpha val="34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18378" y="1236471"/>
              <a:ext cx="1866264" cy="2249805"/>
            </a:xfrm>
            <a:custGeom>
              <a:avLst/>
              <a:gdLst/>
              <a:ahLst/>
              <a:cxnLst/>
              <a:rect l="l" t="t" r="r" b="b"/>
              <a:pathLst>
                <a:path w="1866265" h="2249804">
                  <a:moveTo>
                    <a:pt x="808799" y="808799"/>
                  </a:moveTo>
                  <a:lnTo>
                    <a:pt x="0" y="0"/>
                  </a:lnTo>
                  <a:lnTo>
                    <a:pt x="0" y="404393"/>
                  </a:lnTo>
                  <a:lnTo>
                    <a:pt x="404406" y="808799"/>
                  </a:lnTo>
                  <a:lnTo>
                    <a:pt x="808799" y="808799"/>
                  </a:lnTo>
                  <a:close/>
                </a:path>
                <a:path w="1866265" h="2249804">
                  <a:moveTo>
                    <a:pt x="1040257" y="611886"/>
                  </a:moveTo>
                  <a:lnTo>
                    <a:pt x="635850" y="207492"/>
                  </a:lnTo>
                  <a:lnTo>
                    <a:pt x="231457" y="207492"/>
                  </a:lnTo>
                  <a:lnTo>
                    <a:pt x="1040257" y="1016279"/>
                  </a:lnTo>
                  <a:lnTo>
                    <a:pt x="1040257" y="611886"/>
                  </a:lnTo>
                  <a:close/>
                </a:path>
                <a:path w="1866265" h="2249804">
                  <a:moveTo>
                    <a:pt x="1177480" y="2041804"/>
                  </a:moveTo>
                  <a:lnTo>
                    <a:pt x="368681" y="1232992"/>
                  </a:lnTo>
                  <a:lnTo>
                    <a:pt x="368681" y="1637398"/>
                  </a:lnTo>
                  <a:lnTo>
                    <a:pt x="773074" y="2041804"/>
                  </a:lnTo>
                  <a:lnTo>
                    <a:pt x="1177480" y="2041804"/>
                  </a:lnTo>
                  <a:close/>
                </a:path>
                <a:path w="1866265" h="2249804">
                  <a:moveTo>
                    <a:pt x="1412532" y="1844878"/>
                  </a:moveTo>
                  <a:lnTo>
                    <a:pt x="1008126" y="1440484"/>
                  </a:lnTo>
                  <a:lnTo>
                    <a:pt x="603732" y="1440484"/>
                  </a:lnTo>
                  <a:lnTo>
                    <a:pt x="1412532" y="2249271"/>
                  </a:lnTo>
                  <a:lnTo>
                    <a:pt x="1412532" y="1844878"/>
                  </a:lnTo>
                  <a:close/>
                </a:path>
                <a:path w="1866265" h="2249804">
                  <a:moveTo>
                    <a:pt x="1865744" y="1434350"/>
                  </a:moveTo>
                  <a:lnTo>
                    <a:pt x="1056957" y="625551"/>
                  </a:lnTo>
                  <a:lnTo>
                    <a:pt x="1056957" y="1029944"/>
                  </a:lnTo>
                  <a:lnTo>
                    <a:pt x="1461350" y="1434350"/>
                  </a:lnTo>
                  <a:lnTo>
                    <a:pt x="1865744" y="1434350"/>
                  </a:lnTo>
                  <a:close/>
                </a:path>
              </a:pathLst>
            </a:custGeom>
            <a:solidFill>
              <a:srgbClr val="FFFFFF">
                <a:alpha val="73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908086" y="2069500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89">
                  <a:moveTo>
                    <a:pt x="808798" y="808793"/>
                  </a:moveTo>
                  <a:lnTo>
                    <a:pt x="0" y="0"/>
                  </a:lnTo>
                  <a:lnTo>
                    <a:pt x="404399" y="0"/>
                  </a:lnTo>
                  <a:lnTo>
                    <a:pt x="808798" y="404399"/>
                  </a:lnTo>
                  <a:lnTo>
                    <a:pt x="808798" y="808793"/>
                  </a:lnTo>
                  <a:close/>
                </a:path>
              </a:pathLst>
            </a:custGeom>
            <a:solidFill>
              <a:srgbClr val="82C6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61124" y="2477808"/>
              <a:ext cx="2092960" cy="1640205"/>
            </a:xfrm>
            <a:custGeom>
              <a:avLst/>
              <a:gdLst/>
              <a:ahLst/>
              <a:cxnLst/>
              <a:rect l="l" t="t" r="r" b="b"/>
              <a:pathLst>
                <a:path w="2092959" h="1640204">
                  <a:moveTo>
                    <a:pt x="808799" y="808786"/>
                  </a:moveTo>
                  <a:lnTo>
                    <a:pt x="0" y="0"/>
                  </a:lnTo>
                  <a:lnTo>
                    <a:pt x="0" y="404393"/>
                  </a:lnTo>
                  <a:lnTo>
                    <a:pt x="404406" y="808786"/>
                  </a:lnTo>
                  <a:lnTo>
                    <a:pt x="808799" y="808786"/>
                  </a:lnTo>
                  <a:close/>
                </a:path>
                <a:path w="2092959" h="1640204">
                  <a:moveTo>
                    <a:pt x="995248" y="1426019"/>
                  </a:moveTo>
                  <a:lnTo>
                    <a:pt x="186461" y="617220"/>
                  </a:lnTo>
                  <a:lnTo>
                    <a:pt x="186461" y="1021613"/>
                  </a:lnTo>
                  <a:lnTo>
                    <a:pt x="590854" y="1426019"/>
                  </a:lnTo>
                  <a:lnTo>
                    <a:pt x="995248" y="1426019"/>
                  </a:lnTo>
                  <a:close/>
                </a:path>
                <a:path w="2092959" h="1640204">
                  <a:moveTo>
                    <a:pt x="1224305" y="1229093"/>
                  </a:moveTo>
                  <a:lnTo>
                    <a:pt x="819899" y="824687"/>
                  </a:lnTo>
                  <a:lnTo>
                    <a:pt x="415505" y="824687"/>
                  </a:lnTo>
                  <a:lnTo>
                    <a:pt x="1224305" y="1633486"/>
                  </a:lnTo>
                  <a:lnTo>
                    <a:pt x="1224305" y="1229093"/>
                  </a:lnTo>
                  <a:close/>
                </a:path>
                <a:path w="2092959" h="1640204">
                  <a:moveTo>
                    <a:pt x="1912924" y="619569"/>
                  </a:moveTo>
                  <a:lnTo>
                    <a:pt x="1508531" y="215163"/>
                  </a:lnTo>
                  <a:lnTo>
                    <a:pt x="1104125" y="215163"/>
                  </a:lnTo>
                  <a:lnTo>
                    <a:pt x="1912924" y="1023962"/>
                  </a:lnTo>
                  <a:lnTo>
                    <a:pt x="1912924" y="619569"/>
                  </a:lnTo>
                  <a:close/>
                </a:path>
                <a:path w="2092959" h="1640204">
                  <a:moveTo>
                    <a:pt x="2092731" y="1235341"/>
                  </a:moveTo>
                  <a:lnTo>
                    <a:pt x="1688325" y="830935"/>
                  </a:lnTo>
                  <a:lnTo>
                    <a:pt x="1283931" y="830935"/>
                  </a:lnTo>
                  <a:lnTo>
                    <a:pt x="2092731" y="1639735"/>
                  </a:lnTo>
                  <a:lnTo>
                    <a:pt x="2092731" y="1235341"/>
                  </a:lnTo>
                  <a:close/>
                </a:path>
              </a:pathLst>
            </a:custGeom>
            <a:solidFill>
              <a:srgbClr val="FFFFFF">
                <a:alpha val="73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27410" y="3710792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89">
                  <a:moveTo>
                    <a:pt x="808798" y="808798"/>
                  </a:moveTo>
                  <a:lnTo>
                    <a:pt x="404399" y="808798"/>
                  </a:lnTo>
                  <a:lnTo>
                    <a:pt x="0" y="404399"/>
                  </a:lnTo>
                  <a:lnTo>
                    <a:pt x="0" y="0"/>
                  </a:lnTo>
                  <a:lnTo>
                    <a:pt x="808798" y="808798"/>
                  </a:lnTo>
                  <a:close/>
                </a:path>
              </a:pathLst>
            </a:custGeom>
            <a:solidFill>
              <a:srgbClr val="01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62431" y="3718471"/>
              <a:ext cx="1681480" cy="1424940"/>
            </a:xfrm>
            <a:custGeom>
              <a:avLst/>
              <a:gdLst/>
              <a:ahLst/>
              <a:cxnLst/>
              <a:rect l="l" t="t" r="r" b="b"/>
              <a:pathLst>
                <a:path w="1681479" h="1424939">
                  <a:moveTo>
                    <a:pt x="808799" y="604227"/>
                  </a:moveTo>
                  <a:lnTo>
                    <a:pt x="404393" y="199821"/>
                  </a:lnTo>
                  <a:lnTo>
                    <a:pt x="0" y="199821"/>
                  </a:lnTo>
                  <a:lnTo>
                    <a:pt x="808799" y="1008621"/>
                  </a:lnTo>
                  <a:lnTo>
                    <a:pt x="808799" y="604227"/>
                  </a:lnTo>
                  <a:close/>
                </a:path>
                <a:path w="1681479" h="1424939">
                  <a:moveTo>
                    <a:pt x="1448841" y="808799"/>
                  </a:moveTo>
                  <a:lnTo>
                    <a:pt x="640041" y="0"/>
                  </a:lnTo>
                  <a:lnTo>
                    <a:pt x="640041" y="404406"/>
                  </a:lnTo>
                  <a:lnTo>
                    <a:pt x="1044448" y="808799"/>
                  </a:lnTo>
                  <a:lnTo>
                    <a:pt x="1448841" y="808799"/>
                  </a:lnTo>
                  <a:close/>
                </a:path>
                <a:path w="1681479" h="1424939">
                  <a:moveTo>
                    <a:pt x="1634642" y="1424597"/>
                  </a:moveTo>
                  <a:lnTo>
                    <a:pt x="825842" y="615797"/>
                  </a:lnTo>
                  <a:lnTo>
                    <a:pt x="825842" y="1020203"/>
                  </a:lnTo>
                  <a:lnTo>
                    <a:pt x="1230249" y="1424597"/>
                  </a:lnTo>
                  <a:lnTo>
                    <a:pt x="1634642" y="1424597"/>
                  </a:lnTo>
                  <a:close/>
                </a:path>
                <a:path w="1681479" h="1424939">
                  <a:moveTo>
                    <a:pt x="1680870" y="611873"/>
                  </a:moveTo>
                  <a:lnTo>
                    <a:pt x="1276464" y="207479"/>
                  </a:lnTo>
                  <a:lnTo>
                    <a:pt x="872070" y="207479"/>
                  </a:lnTo>
                  <a:lnTo>
                    <a:pt x="1680870" y="1016279"/>
                  </a:lnTo>
                  <a:lnTo>
                    <a:pt x="1680870" y="611873"/>
                  </a:lnTo>
                  <a:close/>
                </a:path>
              </a:pathLst>
            </a:custGeom>
            <a:solidFill>
              <a:srgbClr val="FFFFFF">
                <a:alpha val="73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70517" y="1193457"/>
            <a:ext cx="2697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" dirty="0"/>
              <a:t>Setting </a:t>
            </a:r>
            <a:r>
              <a:rPr spc="50" dirty="0"/>
              <a:t>the</a:t>
            </a:r>
            <a:r>
              <a:rPr spc="-509" dirty="0"/>
              <a:t> </a:t>
            </a:r>
            <a:r>
              <a:rPr dirty="0"/>
              <a:t>Stage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67317" y="2023597"/>
            <a:ext cx="2823845" cy="1978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2900">
              <a:lnSpc>
                <a:spcPct val="152600"/>
              </a:lnSpc>
              <a:spcBef>
                <a:spcPts val="100"/>
              </a:spcBef>
            </a:pPr>
            <a:r>
              <a:rPr sz="1400" spc="10" dirty="0">
                <a:solidFill>
                  <a:srgbClr val="FFFFFF"/>
                </a:solidFill>
                <a:latin typeface="Verdana"/>
                <a:cs typeface="Verdana"/>
              </a:rPr>
              <a:t>Scope</a:t>
            </a:r>
            <a:r>
              <a:rPr sz="14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4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Verdana"/>
                <a:cs typeface="Verdana"/>
              </a:rPr>
              <a:t>Container</a:t>
            </a:r>
            <a:r>
              <a:rPr sz="14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Verdana"/>
                <a:cs typeface="Verdana"/>
              </a:rPr>
              <a:t>Security  </a:t>
            </a:r>
            <a:r>
              <a:rPr sz="1400" spc="25" dirty="0">
                <a:solidFill>
                  <a:srgbClr val="FFFFFF"/>
                </a:solidFill>
                <a:latin typeface="Verdana"/>
                <a:cs typeface="Verdana"/>
              </a:rPr>
              <a:t>Application</a:t>
            </a:r>
            <a:r>
              <a:rPr sz="14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Verdana"/>
                <a:cs typeface="Verdana"/>
              </a:rPr>
              <a:t>Security</a:t>
            </a: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152600"/>
              </a:lnSpc>
            </a:pPr>
            <a:r>
              <a:rPr sz="1400" spc="15" dirty="0">
                <a:solidFill>
                  <a:srgbClr val="FFFFFF"/>
                </a:solidFill>
                <a:latin typeface="Verdana"/>
                <a:cs typeface="Verdana"/>
              </a:rPr>
              <a:t>Securing</a:t>
            </a:r>
            <a:r>
              <a:rPr sz="14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sz="14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Verdana"/>
                <a:cs typeface="Verdana"/>
              </a:rPr>
              <a:t>Container</a:t>
            </a:r>
            <a:r>
              <a:rPr sz="14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Verdana"/>
                <a:cs typeface="Verdana"/>
              </a:rPr>
              <a:t>Image  </a:t>
            </a:r>
            <a:r>
              <a:rPr sz="1400" spc="40" dirty="0">
                <a:solidFill>
                  <a:srgbClr val="FFFFFF"/>
                </a:solidFill>
                <a:latin typeface="Verdana"/>
                <a:cs typeface="Verdana"/>
              </a:rPr>
              <a:t>Runtime</a:t>
            </a:r>
            <a:r>
              <a:rPr sz="14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Verdana"/>
                <a:cs typeface="Verdana"/>
              </a:rPr>
              <a:t>Security</a:t>
            </a:r>
            <a:endParaRPr sz="1400">
              <a:latin typeface="Verdana"/>
              <a:cs typeface="Verdana"/>
            </a:endParaRPr>
          </a:p>
          <a:p>
            <a:pPr marL="12700" marR="929640">
              <a:lnSpc>
                <a:spcPct val="152600"/>
              </a:lnSpc>
            </a:pPr>
            <a:r>
              <a:rPr sz="1400" spc="10" dirty="0">
                <a:solidFill>
                  <a:srgbClr val="FFFFFF"/>
                </a:solidFill>
                <a:latin typeface="Verdana"/>
                <a:cs typeface="Verdana"/>
              </a:rPr>
              <a:t>Kubernetes</a:t>
            </a:r>
            <a:r>
              <a:rPr sz="14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Verdana"/>
                <a:cs typeface="Verdana"/>
              </a:rPr>
              <a:t>Speciﬁcs  </a:t>
            </a:r>
            <a:r>
              <a:rPr sz="1400" spc="10" dirty="0">
                <a:solidFill>
                  <a:srgbClr val="FFFFFF"/>
                </a:solidFill>
                <a:latin typeface="Verdana"/>
                <a:cs typeface="Verdana"/>
              </a:rPr>
              <a:t>Summary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1750"/>
            <a:ext cx="1038225" cy="1176020"/>
            <a:chOff x="0" y="221750"/>
            <a:chExt cx="1038225" cy="1176020"/>
          </a:xfrm>
        </p:grpSpPr>
        <p:sp>
          <p:nvSpPr>
            <p:cNvPr id="3" name="object 3"/>
            <p:cNvSpPr/>
            <p:nvPr/>
          </p:nvSpPr>
          <p:spPr>
            <a:xfrm>
              <a:off x="212039" y="221754"/>
              <a:ext cx="219710" cy="144145"/>
            </a:xfrm>
            <a:custGeom>
              <a:avLst/>
              <a:gdLst/>
              <a:ahLst/>
              <a:cxnLst/>
              <a:rect l="l" t="t" r="r" b="b"/>
              <a:pathLst>
                <a:path w="219709" h="144145">
                  <a:moveTo>
                    <a:pt x="219608" y="124942"/>
                  </a:moveTo>
                  <a:lnTo>
                    <a:pt x="0" y="124942"/>
                  </a:lnTo>
                  <a:lnTo>
                    <a:pt x="0" y="143852"/>
                  </a:lnTo>
                  <a:lnTo>
                    <a:pt x="219608" y="143852"/>
                  </a:lnTo>
                  <a:lnTo>
                    <a:pt x="219608" y="124942"/>
                  </a:lnTo>
                  <a:close/>
                </a:path>
                <a:path w="219709" h="144145">
                  <a:moveTo>
                    <a:pt x="219608" y="62471"/>
                  </a:moveTo>
                  <a:lnTo>
                    <a:pt x="0" y="62471"/>
                  </a:lnTo>
                  <a:lnTo>
                    <a:pt x="0" y="81381"/>
                  </a:lnTo>
                  <a:lnTo>
                    <a:pt x="219608" y="81381"/>
                  </a:lnTo>
                  <a:lnTo>
                    <a:pt x="219608" y="62471"/>
                  </a:lnTo>
                  <a:close/>
                </a:path>
                <a:path w="219709" h="144145">
                  <a:moveTo>
                    <a:pt x="219608" y="0"/>
                  </a:moveTo>
                  <a:lnTo>
                    <a:pt x="0" y="0"/>
                  </a:lnTo>
                  <a:lnTo>
                    <a:pt x="0" y="18897"/>
                  </a:lnTo>
                  <a:lnTo>
                    <a:pt x="219608" y="18897"/>
                  </a:lnTo>
                  <a:lnTo>
                    <a:pt x="219608" y="0"/>
                  </a:lnTo>
                  <a:close/>
                </a:path>
              </a:pathLst>
            </a:custGeom>
            <a:solidFill>
              <a:srgbClr val="54678A">
                <a:alpha val="359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81001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8" y="808798"/>
                  </a:moveTo>
                  <a:lnTo>
                    <a:pt x="404399" y="808798"/>
                  </a:lnTo>
                  <a:lnTo>
                    <a:pt x="0" y="404399"/>
                  </a:lnTo>
                  <a:lnTo>
                    <a:pt x="0" y="0"/>
                  </a:lnTo>
                  <a:lnTo>
                    <a:pt x="808798" y="808798"/>
                  </a:lnTo>
                  <a:close/>
                </a:path>
              </a:pathLst>
            </a:custGeom>
            <a:solidFill>
              <a:srgbClr val="01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9049" y="588486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8" y="808798"/>
                  </a:moveTo>
                  <a:lnTo>
                    <a:pt x="0" y="0"/>
                  </a:lnTo>
                  <a:lnTo>
                    <a:pt x="404399" y="0"/>
                  </a:lnTo>
                  <a:lnTo>
                    <a:pt x="808798" y="404399"/>
                  </a:lnTo>
                  <a:lnTo>
                    <a:pt x="808798" y="808798"/>
                  </a:lnTo>
                  <a:close/>
                </a:path>
              </a:pathLst>
            </a:custGeom>
            <a:solidFill>
              <a:srgbClr val="82C6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70517" y="454582"/>
            <a:ext cx="1595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Resources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70517" y="1810092"/>
            <a:ext cx="6876415" cy="2566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PodSecurityPolicy:</a:t>
            </a:r>
            <a:r>
              <a:rPr sz="1300" spc="-9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100" u="sng" spc="-5" dirty="0">
                <a:solidFill>
                  <a:srgbClr val="7790CD"/>
                </a:solidFill>
                <a:uFill>
                  <a:solidFill>
                    <a:srgbClr val="7790CD"/>
                  </a:solidFill>
                </a:uFill>
                <a:latin typeface="Arial"/>
                <a:cs typeface="Arial"/>
                <a:hlinkClick r:id="rId2"/>
              </a:rPr>
              <a:t>https://kubernetes.io/docs/concepts/policy/pod-security-policy/</a:t>
            </a:r>
            <a:endParaRPr sz="1100">
              <a:latin typeface="Arial"/>
              <a:cs typeface="Arial"/>
            </a:endParaRPr>
          </a:p>
          <a:p>
            <a:pPr marL="12700" marR="1250950">
              <a:lnSpc>
                <a:spcPct val="216299"/>
              </a:lnSpc>
            </a:pP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Kubernetes</a:t>
            </a:r>
            <a:r>
              <a:rPr sz="1300" spc="-9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Security</a:t>
            </a:r>
            <a:r>
              <a:rPr sz="13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Concepts:</a:t>
            </a:r>
            <a:r>
              <a:rPr sz="1300" spc="-9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100" u="sng" spc="-5" dirty="0">
                <a:solidFill>
                  <a:srgbClr val="7790CD"/>
                </a:solidFill>
                <a:uFill>
                  <a:solidFill>
                    <a:srgbClr val="7790CD"/>
                  </a:solidFill>
                </a:uFill>
                <a:latin typeface="Arial"/>
                <a:cs typeface="Arial"/>
                <a:hlinkClick r:id="rId3"/>
              </a:rPr>
              <a:t>https://kubernetes.io/docs/concepts/security/overview/ </a:t>
            </a:r>
            <a:r>
              <a:rPr sz="1100" spc="-5" dirty="0">
                <a:solidFill>
                  <a:srgbClr val="7790CD"/>
                </a:solidFill>
                <a:latin typeface="Arial"/>
                <a:cs typeface="Arial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AppArmor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documentation: </a:t>
            </a:r>
            <a:r>
              <a:rPr sz="1100" u="sng" spc="-5" dirty="0">
                <a:solidFill>
                  <a:srgbClr val="7790CD"/>
                </a:solidFill>
                <a:uFill>
                  <a:solidFill>
                    <a:srgbClr val="7790CD"/>
                  </a:solidFill>
                </a:uFill>
                <a:latin typeface="Arial"/>
                <a:cs typeface="Arial"/>
                <a:hlinkClick r:id="rId4"/>
              </a:rPr>
              <a:t>https://kubernetes.io/docs/tutorials/clusters/apparmor/ </a:t>
            </a:r>
            <a:r>
              <a:rPr sz="1100" spc="-5" dirty="0">
                <a:solidFill>
                  <a:srgbClr val="7790CD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SELinux</a:t>
            </a:r>
            <a:r>
              <a:rPr sz="13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documentation:</a:t>
            </a:r>
            <a:endParaRPr sz="130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100" u="sng" spc="-5" dirty="0">
                <a:solidFill>
                  <a:srgbClr val="7790CD"/>
                </a:solidFill>
                <a:uFill>
                  <a:solidFill>
                    <a:srgbClr val="7790CD"/>
                  </a:solidFill>
                </a:uFill>
                <a:latin typeface="Arial"/>
                <a:cs typeface="Arial"/>
                <a:hlinkClick r:id="rId5"/>
              </a:rPr>
              <a:t>https://kubernetes.io/docs/tasks/configure-pod-container/security-context/#assign-selinux-labels-to-a-container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Resource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controls:</a:t>
            </a:r>
            <a:r>
              <a:rPr sz="1300" spc="-23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100" u="sng" spc="-5" dirty="0">
                <a:solidFill>
                  <a:srgbClr val="7790CD"/>
                </a:solidFill>
                <a:uFill>
                  <a:solidFill>
                    <a:srgbClr val="7790CD"/>
                  </a:solidFill>
                </a:uFill>
                <a:latin typeface="Arial"/>
                <a:cs typeface="Arial"/>
                <a:hlinkClick r:id="rId6"/>
              </a:rPr>
              <a:t>https://kubernetes.io/docs/concepts/configuration/manage-compute-resources-container/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Complete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Lato"/>
                <a:cs typeface="Lato"/>
              </a:rPr>
              <a:t>list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Lato"/>
                <a:cs typeface="Lato"/>
              </a:rPr>
              <a:t>of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Linux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capabilities:</a:t>
            </a:r>
            <a:r>
              <a:rPr sz="13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100" u="sng" spc="-5" dirty="0">
                <a:solidFill>
                  <a:srgbClr val="7790CD"/>
                </a:solidFill>
                <a:uFill>
                  <a:solidFill>
                    <a:srgbClr val="7790CD"/>
                  </a:solidFill>
                </a:uFill>
                <a:latin typeface="Arial"/>
                <a:cs typeface="Arial"/>
                <a:hlinkClick r:id="rId7"/>
              </a:rPr>
              <a:t>http://man7.org/linux/man-pages/man7/capabilities.7.html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0517" y="454582"/>
            <a:ext cx="5903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Container</a:t>
            </a:r>
            <a:r>
              <a:rPr sz="24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Verdana"/>
                <a:cs typeface="Verdana"/>
              </a:rPr>
              <a:t>Security</a:t>
            </a:r>
            <a:r>
              <a:rPr sz="24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Scope</a:t>
            </a:r>
            <a:r>
              <a:rPr sz="24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Verdana"/>
                <a:cs typeface="Verdana"/>
              </a:rPr>
              <a:t>(hint:</a:t>
            </a:r>
            <a:r>
              <a:rPr sz="24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Verdana"/>
                <a:cs typeface="Verdana"/>
              </a:rPr>
              <a:t>it’s</a:t>
            </a:r>
            <a:r>
              <a:rPr sz="24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big)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10970" y="1633966"/>
            <a:ext cx="2153920" cy="1938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0" indent="-127635">
              <a:lnSpc>
                <a:spcPct val="100000"/>
              </a:lnSpc>
              <a:spcBef>
                <a:spcPts val="100"/>
              </a:spcBef>
              <a:buChar char="&gt;"/>
              <a:tabLst>
                <a:tab pos="140335" algn="l"/>
              </a:tabLst>
            </a:pPr>
            <a:r>
              <a:rPr sz="1300" spc="-5" dirty="0">
                <a:solidFill>
                  <a:srgbClr val="D8D8D8"/>
                </a:solidFill>
                <a:latin typeface="Lato"/>
                <a:cs typeface="Lato"/>
              </a:rPr>
              <a:t>Management/Control</a:t>
            </a:r>
            <a:r>
              <a:rPr sz="1300" spc="-114" dirty="0">
                <a:solidFill>
                  <a:srgbClr val="D8D8D8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D8D8D8"/>
                </a:solidFill>
                <a:latin typeface="Lato"/>
                <a:cs typeface="Lato"/>
              </a:rPr>
              <a:t>plane</a:t>
            </a:r>
            <a:endParaRPr sz="13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D8D8D8"/>
              </a:buClr>
              <a:buFont typeface="Lato"/>
              <a:buChar char="&gt;"/>
            </a:pPr>
            <a:endParaRPr sz="1500">
              <a:latin typeface="Lato"/>
              <a:cs typeface="Lato"/>
            </a:endParaRPr>
          </a:p>
          <a:p>
            <a:pPr marL="139700" indent="-127635">
              <a:lnSpc>
                <a:spcPct val="100000"/>
              </a:lnSpc>
              <a:buChar char="&gt;"/>
              <a:tabLst>
                <a:tab pos="140335" algn="l"/>
              </a:tabLst>
            </a:pPr>
            <a:r>
              <a:rPr sz="1300" dirty="0">
                <a:solidFill>
                  <a:srgbClr val="D8D8D8"/>
                </a:solidFill>
                <a:latin typeface="Lato"/>
                <a:cs typeface="Lato"/>
              </a:rPr>
              <a:t>Networking</a:t>
            </a:r>
            <a:endParaRPr sz="13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D8D8D8"/>
              </a:buClr>
              <a:buFont typeface="Lato"/>
              <a:buChar char="&gt;"/>
            </a:pPr>
            <a:endParaRPr sz="1500">
              <a:latin typeface="Lato"/>
              <a:cs typeface="Lato"/>
            </a:endParaRPr>
          </a:p>
          <a:p>
            <a:pPr marL="139700" indent="-127635">
              <a:lnSpc>
                <a:spcPct val="100000"/>
              </a:lnSpc>
              <a:buChar char="&gt;"/>
              <a:tabLst>
                <a:tab pos="140335" algn="l"/>
              </a:tabLst>
            </a:pPr>
            <a:r>
              <a:rPr sz="1300" spc="-5" dirty="0">
                <a:solidFill>
                  <a:srgbClr val="D8D8D8"/>
                </a:solidFill>
                <a:latin typeface="Lato"/>
                <a:cs typeface="Lato"/>
              </a:rPr>
              <a:t>Host</a:t>
            </a:r>
            <a:r>
              <a:rPr sz="1300" spc="-90" dirty="0">
                <a:solidFill>
                  <a:srgbClr val="D8D8D8"/>
                </a:solidFill>
                <a:latin typeface="Lato"/>
                <a:cs typeface="Lato"/>
              </a:rPr>
              <a:t> </a:t>
            </a:r>
            <a:r>
              <a:rPr sz="1300" spc="-10" dirty="0">
                <a:solidFill>
                  <a:srgbClr val="D8D8D8"/>
                </a:solidFill>
                <a:latin typeface="Lato"/>
                <a:cs typeface="Lato"/>
              </a:rPr>
              <a:t>OS</a:t>
            </a:r>
            <a:endParaRPr sz="13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D8D8D8"/>
              </a:buClr>
              <a:buFont typeface="Lato"/>
              <a:buChar char="&gt;"/>
            </a:pPr>
            <a:endParaRPr sz="1500">
              <a:latin typeface="Lato"/>
              <a:cs typeface="Lato"/>
            </a:endParaRPr>
          </a:p>
          <a:p>
            <a:pPr marL="139700" indent="-127635">
              <a:lnSpc>
                <a:spcPct val="100000"/>
              </a:lnSpc>
              <a:buChar char="&gt;"/>
              <a:tabLst>
                <a:tab pos="140335" algn="l"/>
              </a:tabLst>
            </a:pPr>
            <a:r>
              <a:rPr sz="1300" spc="5" dirty="0">
                <a:solidFill>
                  <a:srgbClr val="D8D8D8"/>
                </a:solidFill>
                <a:latin typeface="Lato"/>
                <a:cs typeface="Lato"/>
              </a:rPr>
              <a:t>Image </a:t>
            </a:r>
            <a:r>
              <a:rPr sz="1300" spc="-5" dirty="0">
                <a:solidFill>
                  <a:srgbClr val="D8D8D8"/>
                </a:solidFill>
                <a:latin typeface="Lato"/>
                <a:cs typeface="Lato"/>
              </a:rPr>
              <a:t>security,</a:t>
            </a:r>
            <a:r>
              <a:rPr sz="1300" spc="-215" dirty="0">
                <a:solidFill>
                  <a:srgbClr val="D8D8D8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D8D8D8"/>
                </a:solidFill>
                <a:latin typeface="Lato"/>
                <a:cs typeface="Lato"/>
              </a:rPr>
              <a:t>provenance</a:t>
            </a:r>
            <a:endParaRPr sz="13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D8D8D8"/>
              </a:buClr>
              <a:buFont typeface="Lato"/>
              <a:buChar char="&gt;"/>
            </a:pPr>
            <a:endParaRPr sz="1500">
              <a:latin typeface="Lato"/>
              <a:cs typeface="Lato"/>
            </a:endParaRPr>
          </a:p>
          <a:p>
            <a:pPr marL="139700" indent="-127635">
              <a:lnSpc>
                <a:spcPct val="100000"/>
              </a:lnSpc>
              <a:buChar char="&gt;"/>
              <a:tabLst>
                <a:tab pos="140335" algn="l"/>
              </a:tabLst>
            </a:pPr>
            <a:r>
              <a:rPr sz="1300" spc="5" dirty="0">
                <a:solidFill>
                  <a:srgbClr val="D8D8D8"/>
                </a:solidFill>
                <a:latin typeface="Lato"/>
                <a:cs typeface="Lato"/>
              </a:rPr>
              <a:t>Runtime</a:t>
            </a:r>
            <a:r>
              <a:rPr sz="1300" spc="-90" dirty="0">
                <a:solidFill>
                  <a:srgbClr val="D8D8D8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D8D8D8"/>
                </a:solidFill>
                <a:latin typeface="Lato"/>
                <a:cs typeface="Lato"/>
              </a:rPr>
              <a:t>security/isolation</a:t>
            </a:r>
            <a:endParaRPr sz="1300">
              <a:latin typeface="Lato"/>
              <a:cs typeface="La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08437" y="977073"/>
            <a:ext cx="2862494" cy="3530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06391" y="0"/>
            <a:ext cx="4737735" cy="5143500"/>
            <a:chOff x="4406391" y="0"/>
            <a:chExt cx="4737735" cy="5143500"/>
          </a:xfrm>
        </p:grpSpPr>
        <p:sp>
          <p:nvSpPr>
            <p:cNvPr id="3" name="object 3"/>
            <p:cNvSpPr/>
            <p:nvPr/>
          </p:nvSpPr>
          <p:spPr>
            <a:xfrm>
              <a:off x="4406379" y="0"/>
              <a:ext cx="4737735" cy="4734560"/>
            </a:xfrm>
            <a:custGeom>
              <a:avLst/>
              <a:gdLst/>
              <a:ahLst/>
              <a:cxnLst/>
              <a:rect l="l" t="t" r="r" b="b"/>
              <a:pathLst>
                <a:path w="4737734" h="4734560">
                  <a:moveTo>
                    <a:pt x="4737595" y="2341867"/>
                  </a:moveTo>
                  <a:lnTo>
                    <a:pt x="4727118" y="2331402"/>
                  </a:lnTo>
                  <a:lnTo>
                    <a:pt x="4727118" y="0"/>
                  </a:lnTo>
                  <a:lnTo>
                    <a:pt x="2393950" y="0"/>
                  </a:lnTo>
                  <a:lnTo>
                    <a:pt x="440436" y="0"/>
                  </a:lnTo>
                  <a:lnTo>
                    <a:pt x="0" y="0"/>
                  </a:lnTo>
                  <a:lnTo>
                    <a:pt x="4737595" y="4734001"/>
                  </a:lnTo>
                  <a:lnTo>
                    <a:pt x="4737595" y="2341867"/>
                  </a:lnTo>
                  <a:close/>
                </a:path>
              </a:pathLst>
            </a:custGeom>
            <a:solidFill>
              <a:srgbClr val="FFFFFF">
                <a:alpha val="34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18378" y="1236471"/>
              <a:ext cx="1866264" cy="2249805"/>
            </a:xfrm>
            <a:custGeom>
              <a:avLst/>
              <a:gdLst/>
              <a:ahLst/>
              <a:cxnLst/>
              <a:rect l="l" t="t" r="r" b="b"/>
              <a:pathLst>
                <a:path w="1866265" h="2249804">
                  <a:moveTo>
                    <a:pt x="808799" y="808799"/>
                  </a:moveTo>
                  <a:lnTo>
                    <a:pt x="0" y="0"/>
                  </a:lnTo>
                  <a:lnTo>
                    <a:pt x="0" y="404393"/>
                  </a:lnTo>
                  <a:lnTo>
                    <a:pt x="404406" y="808799"/>
                  </a:lnTo>
                  <a:lnTo>
                    <a:pt x="808799" y="808799"/>
                  </a:lnTo>
                  <a:close/>
                </a:path>
                <a:path w="1866265" h="2249804">
                  <a:moveTo>
                    <a:pt x="1040257" y="611886"/>
                  </a:moveTo>
                  <a:lnTo>
                    <a:pt x="635850" y="207492"/>
                  </a:lnTo>
                  <a:lnTo>
                    <a:pt x="231457" y="207492"/>
                  </a:lnTo>
                  <a:lnTo>
                    <a:pt x="1040257" y="1016279"/>
                  </a:lnTo>
                  <a:lnTo>
                    <a:pt x="1040257" y="611886"/>
                  </a:lnTo>
                  <a:close/>
                </a:path>
                <a:path w="1866265" h="2249804">
                  <a:moveTo>
                    <a:pt x="1177480" y="2041804"/>
                  </a:moveTo>
                  <a:lnTo>
                    <a:pt x="368681" y="1232992"/>
                  </a:lnTo>
                  <a:lnTo>
                    <a:pt x="368681" y="1637398"/>
                  </a:lnTo>
                  <a:lnTo>
                    <a:pt x="773074" y="2041804"/>
                  </a:lnTo>
                  <a:lnTo>
                    <a:pt x="1177480" y="2041804"/>
                  </a:lnTo>
                  <a:close/>
                </a:path>
                <a:path w="1866265" h="2249804">
                  <a:moveTo>
                    <a:pt x="1412532" y="1844878"/>
                  </a:moveTo>
                  <a:lnTo>
                    <a:pt x="1008126" y="1440484"/>
                  </a:lnTo>
                  <a:lnTo>
                    <a:pt x="603732" y="1440484"/>
                  </a:lnTo>
                  <a:lnTo>
                    <a:pt x="1412532" y="2249271"/>
                  </a:lnTo>
                  <a:lnTo>
                    <a:pt x="1412532" y="1844878"/>
                  </a:lnTo>
                  <a:close/>
                </a:path>
                <a:path w="1866265" h="2249804">
                  <a:moveTo>
                    <a:pt x="1865744" y="1434350"/>
                  </a:moveTo>
                  <a:lnTo>
                    <a:pt x="1056957" y="625551"/>
                  </a:lnTo>
                  <a:lnTo>
                    <a:pt x="1056957" y="1029944"/>
                  </a:lnTo>
                  <a:lnTo>
                    <a:pt x="1461350" y="1434350"/>
                  </a:lnTo>
                  <a:lnTo>
                    <a:pt x="1865744" y="1434350"/>
                  </a:lnTo>
                  <a:close/>
                </a:path>
              </a:pathLst>
            </a:custGeom>
            <a:solidFill>
              <a:srgbClr val="FFFFFF">
                <a:alpha val="73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908086" y="2069500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89">
                  <a:moveTo>
                    <a:pt x="808798" y="808793"/>
                  </a:moveTo>
                  <a:lnTo>
                    <a:pt x="0" y="0"/>
                  </a:lnTo>
                  <a:lnTo>
                    <a:pt x="404399" y="0"/>
                  </a:lnTo>
                  <a:lnTo>
                    <a:pt x="808798" y="404399"/>
                  </a:lnTo>
                  <a:lnTo>
                    <a:pt x="808798" y="808793"/>
                  </a:lnTo>
                  <a:close/>
                </a:path>
              </a:pathLst>
            </a:custGeom>
            <a:solidFill>
              <a:srgbClr val="82C6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61124" y="2477808"/>
              <a:ext cx="2092960" cy="1640205"/>
            </a:xfrm>
            <a:custGeom>
              <a:avLst/>
              <a:gdLst/>
              <a:ahLst/>
              <a:cxnLst/>
              <a:rect l="l" t="t" r="r" b="b"/>
              <a:pathLst>
                <a:path w="2092959" h="1640204">
                  <a:moveTo>
                    <a:pt x="808799" y="808786"/>
                  </a:moveTo>
                  <a:lnTo>
                    <a:pt x="0" y="0"/>
                  </a:lnTo>
                  <a:lnTo>
                    <a:pt x="0" y="404393"/>
                  </a:lnTo>
                  <a:lnTo>
                    <a:pt x="404406" y="808786"/>
                  </a:lnTo>
                  <a:lnTo>
                    <a:pt x="808799" y="808786"/>
                  </a:lnTo>
                  <a:close/>
                </a:path>
                <a:path w="2092959" h="1640204">
                  <a:moveTo>
                    <a:pt x="995248" y="1426019"/>
                  </a:moveTo>
                  <a:lnTo>
                    <a:pt x="186461" y="617220"/>
                  </a:lnTo>
                  <a:lnTo>
                    <a:pt x="186461" y="1021613"/>
                  </a:lnTo>
                  <a:lnTo>
                    <a:pt x="590854" y="1426019"/>
                  </a:lnTo>
                  <a:lnTo>
                    <a:pt x="995248" y="1426019"/>
                  </a:lnTo>
                  <a:close/>
                </a:path>
                <a:path w="2092959" h="1640204">
                  <a:moveTo>
                    <a:pt x="1224305" y="1229093"/>
                  </a:moveTo>
                  <a:lnTo>
                    <a:pt x="819899" y="824687"/>
                  </a:lnTo>
                  <a:lnTo>
                    <a:pt x="415505" y="824687"/>
                  </a:lnTo>
                  <a:lnTo>
                    <a:pt x="1224305" y="1633486"/>
                  </a:lnTo>
                  <a:lnTo>
                    <a:pt x="1224305" y="1229093"/>
                  </a:lnTo>
                  <a:close/>
                </a:path>
                <a:path w="2092959" h="1640204">
                  <a:moveTo>
                    <a:pt x="1912924" y="619569"/>
                  </a:moveTo>
                  <a:lnTo>
                    <a:pt x="1508531" y="215163"/>
                  </a:lnTo>
                  <a:lnTo>
                    <a:pt x="1104125" y="215163"/>
                  </a:lnTo>
                  <a:lnTo>
                    <a:pt x="1912924" y="1023962"/>
                  </a:lnTo>
                  <a:lnTo>
                    <a:pt x="1912924" y="619569"/>
                  </a:lnTo>
                  <a:close/>
                </a:path>
                <a:path w="2092959" h="1640204">
                  <a:moveTo>
                    <a:pt x="2092731" y="1235341"/>
                  </a:moveTo>
                  <a:lnTo>
                    <a:pt x="1688325" y="830935"/>
                  </a:lnTo>
                  <a:lnTo>
                    <a:pt x="1283931" y="830935"/>
                  </a:lnTo>
                  <a:lnTo>
                    <a:pt x="2092731" y="1639735"/>
                  </a:lnTo>
                  <a:lnTo>
                    <a:pt x="2092731" y="1235341"/>
                  </a:lnTo>
                  <a:close/>
                </a:path>
              </a:pathLst>
            </a:custGeom>
            <a:solidFill>
              <a:srgbClr val="FFFFFF">
                <a:alpha val="73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27410" y="3710792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89">
                  <a:moveTo>
                    <a:pt x="808798" y="808798"/>
                  </a:moveTo>
                  <a:lnTo>
                    <a:pt x="404399" y="808798"/>
                  </a:lnTo>
                  <a:lnTo>
                    <a:pt x="0" y="404399"/>
                  </a:lnTo>
                  <a:lnTo>
                    <a:pt x="0" y="0"/>
                  </a:lnTo>
                  <a:lnTo>
                    <a:pt x="808798" y="808798"/>
                  </a:lnTo>
                  <a:close/>
                </a:path>
              </a:pathLst>
            </a:custGeom>
            <a:solidFill>
              <a:srgbClr val="01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62431" y="3718471"/>
              <a:ext cx="1681480" cy="1424940"/>
            </a:xfrm>
            <a:custGeom>
              <a:avLst/>
              <a:gdLst/>
              <a:ahLst/>
              <a:cxnLst/>
              <a:rect l="l" t="t" r="r" b="b"/>
              <a:pathLst>
                <a:path w="1681479" h="1424939">
                  <a:moveTo>
                    <a:pt x="808799" y="604227"/>
                  </a:moveTo>
                  <a:lnTo>
                    <a:pt x="404393" y="199821"/>
                  </a:lnTo>
                  <a:lnTo>
                    <a:pt x="0" y="199821"/>
                  </a:lnTo>
                  <a:lnTo>
                    <a:pt x="808799" y="1008621"/>
                  </a:lnTo>
                  <a:lnTo>
                    <a:pt x="808799" y="604227"/>
                  </a:lnTo>
                  <a:close/>
                </a:path>
                <a:path w="1681479" h="1424939">
                  <a:moveTo>
                    <a:pt x="1448841" y="808799"/>
                  </a:moveTo>
                  <a:lnTo>
                    <a:pt x="640041" y="0"/>
                  </a:lnTo>
                  <a:lnTo>
                    <a:pt x="640041" y="404406"/>
                  </a:lnTo>
                  <a:lnTo>
                    <a:pt x="1044448" y="808799"/>
                  </a:lnTo>
                  <a:lnTo>
                    <a:pt x="1448841" y="808799"/>
                  </a:lnTo>
                  <a:close/>
                </a:path>
                <a:path w="1681479" h="1424939">
                  <a:moveTo>
                    <a:pt x="1634642" y="1424597"/>
                  </a:moveTo>
                  <a:lnTo>
                    <a:pt x="825842" y="615797"/>
                  </a:lnTo>
                  <a:lnTo>
                    <a:pt x="825842" y="1020203"/>
                  </a:lnTo>
                  <a:lnTo>
                    <a:pt x="1230249" y="1424597"/>
                  </a:lnTo>
                  <a:lnTo>
                    <a:pt x="1634642" y="1424597"/>
                  </a:lnTo>
                  <a:close/>
                </a:path>
                <a:path w="1681479" h="1424939">
                  <a:moveTo>
                    <a:pt x="1680870" y="611873"/>
                  </a:moveTo>
                  <a:lnTo>
                    <a:pt x="1276464" y="207479"/>
                  </a:lnTo>
                  <a:lnTo>
                    <a:pt x="872070" y="207479"/>
                  </a:lnTo>
                  <a:lnTo>
                    <a:pt x="1680870" y="1016279"/>
                  </a:lnTo>
                  <a:lnTo>
                    <a:pt x="1680870" y="611873"/>
                  </a:lnTo>
                  <a:close/>
                </a:path>
              </a:pathLst>
            </a:custGeom>
            <a:solidFill>
              <a:srgbClr val="FFFFFF">
                <a:alpha val="73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70517" y="1193457"/>
            <a:ext cx="3447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0" dirty="0"/>
              <a:t>What</a:t>
            </a:r>
            <a:r>
              <a:rPr spc="-240" dirty="0"/>
              <a:t> </a:t>
            </a:r>
            <a:r>
              <a:rPr spc="90" dirty="0"/>
              <a:t>We</a:t>
            </a:r>
            <a:r>
              <a:rPr spc="-245" dirty="0"/>
              <a:t> </a:t>
            </a:r>
            <a:r>
              <a:rPr b="1" spc="-80" dirty="0">
                <a:latin typeface="Verdana"/>
                <a:cs typeface="Verdana"/>
              </a:rPr>
              <a:t>Won’t</a:t>
            </a:r>
            <a:r>
              <a:rPr b="1" spc="-215" dirty="0">
                <a:latin typeface="Verdana"/>
                <a:cs typeface="Verdana"/>
              </a:rPr>
              <a:t> </a:t>
            </a:r>
            <a:r>
              <a:rPr spc="-40" dirty="0"/>
              <a:t>Cover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67326" y="2023597"/>
            <a:ext cx="2867025" cy="1327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100"/>
              </a:spcBef>
            </a:pPr>
            <a:r>
              <a:rPr sz="1400" spc="30" dirty="0">
                <a:solidFill>
                  <a:srgbClr val="FFFFFF"/>
                </a:solidFill>
                <a:latin typeface="Verdana"/>
                <a:cs typeface="Verdana"/>
              </a:rPr>
              <a:t>Hardening </a:t>
            </a:r>
            <a:r>
              <a:rPr sz="1400" spc="-15" dirty="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sz="1400" spc="15" dirty="0">
                <a:solidFill>
                  <a:srgbClr val="FFFFFF"/>
                </a:solidFill>
                <a:latin typeface="Verdana"/>
                <a:cs typeface="Verdana"/>
              </a:rPr>
              <a:t>host </a:t>
            </a:r>
            <a:r>
              <a:rPr sz="1400" spc="-15" dirty="0">
                <a:solidFill>
                  <a:srgbClr val="FFFFFF"/>
                </a:solidFill>
                <a:latin typeface="Verdana"/>
                <a:cs typeface="Verdana"/>
              </a:rPr>
              <a:t>OS  </a:t>
            </a:r>
            <a:r>
              <a:rPr sz="1400" spc="30" dirty="0">
                <a:solidFill>
                  <a:srgbClr val="FFFFFF"/>
                </a:solidFill>
                <a:latin typeface="Verdana"/>
                <a:cs typeface="Verdana"/>
              </a:rPr>
              <a:t>Hardening </a:t>
            </a:r>
            <a:r>
              <a:rPr sz="1400" spc="-15" dirty="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cluster  </a:t>
            </a:r>
            <a:r>
              <a:rPr sz="1400" spc="40" dirty="0">
                <a:solidFill>
                  <a:srgbClr val="FFFFFF"/>
                </a:solidFill>
                <a:latin typeface="Verdana"/>
                <a:cs typeface="Verdana"/>
              </a:rPr>
              <a:t>Conﬁguring </a:t>
            </a:r>
            <a:r>
              <a:rPr sz="1400" spc="15" dirty="0">
                <a:solidFill>
                  <a:srgbClr val="FFFFFF"/>
                </a:solidFill>
                <a:latin typeface="Verdana"/>
                <a:cs typeface="Verdana"/>
              </a:rPr>
              <a:t>container</a:t>
            </a:r>
            <a:r>
              <a:rPr sz="14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Verdana"/>
                <a:cs typeface="Verdana"/>
              </a:rPr>
              <a:t>runtimes  </a:t>
            </a:r>
            <a:r>
              <a:rPr sz="1400" spc="15" dirty="0">
                <a:solidFill>
                  <a:srgbClr val="FFFFFF"/>
                </a:solidFill>
                <a:latin typeface="Verdana"/>
                <a:cs typeface="Verdana"/>
              </a:rPr>
              <a:t>Securing network</a:t>
            </a:r>
            <a:r>
              <a:rPr sz="14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Verdana"/>
                <a:cs typeface="Verdana"/>
              </a:rPr>
              <a:t>trafﬁc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363210" cy="5143500"/>
            <a:chOff x="0" y="0"/>
            <a:chExt cx="5363210" cy="5143500"/>
          </a:xfrm>
        </p:grpSpPr>
        <p:sp>
          <p:nvSpPr>
            <p:cNvPr id="3" name="object 3"/>
            <p:cNvSpPr/>
            <p:nvPr/>
          </p:nvSpPr>
          <p:spPr>
            <a:xfrm>
              <a:off x="2629" y="5299"/>
              <a:ext cx="5360007" cy="51381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633095" cy="588645"/>
            </a:xfrm>
            <a:custGeom>
              <a:avLst/>
              <a:gdLst/>
              <a:ahLst/>
              <a:cxnLst/>
              <a:rect l="l" t="t" r="r" b="b"/>
              <a:pathLst>
                <a:path w="633095" h="588645">
                  <a:moveTo>
                    <a:pt x="632698" y="588598"/>
                  </a:moveTo>
                  <a:lnTo>
                    <a:pt x="0" y="588598"/>
                  </a:lnTo>
                  <a:lnTo>
                    <a:pt x="0" y="0"/>
                  </a:lnTo>
                  <a:lnTo>
                    <a:pt x="632698" y="0"/>
                  </a:lnTo>
                  <a:lnTo>
                    <a:pt x="632698" y="588598"/>
                  </a:lnTo>
                  <a:close/>
                </a:path>
              </a:pathLst>
            </a:custGeom>
            <a:solidFill>
              <a:srgbClr val="1A21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2039" y="221754"/>
              <a:ext cx="219710" cy="144145"/>
            </a:xfrm>
            <a:custGeom>
              <a:avLst/>
              <a:gdLst/>
              <a:ahLst/>
              <a:cxnLst/>
              <a:rect l="l" t="t" r="r" b="b"/>
              <a:pathLst>
                <a:path w="219709" h="144145">
                  <a:moveTo>
                    <a:pt x="219608" y="124942"/>
                  </a:moveTo>
                  <a:lnTo>
                    <a:pt x="0" y="124942"/>
                  </a:lnTo>
                  <a:lnTo>
                    <a:pt x="0" y="143852"/>
                  </a:lnTo>
                  <a:lnTo>
                    <a:pt x="219608" y="143852"/>
                  </a:lnTo>
                  <a:lnTo>
                    <a:pt x="219608" y="124942"/>
                  </a:lnTo>
                  <a:close/>
                </a:path>
                <a:path w="219709" h="144145">
                  <a:moveTo>
                    <a:pt x="219608" y="62471"/>
                  </a:moveTo>
                  <a:lnTo>
                    <a:pt x="0" y="62471"/>
                  </a:lnTo>
                  <a:lnTo>
                    <a:pt x="0" y="81381"/>
                  </a:lnTo>
                  <a:lnTo>
                    <a:pt x="219608" y="81381"/>
                  </a:lnTo>
                  <a:lnTo>
                    <a:pt x="219608" y="62471"/>
                  </a:lnTo>
                  <a:close/>
                </a:path>
                <a:path w="219709" h="144145">
                  <a:moveTo>
                    <a:pt x="219608" y="0"/>
                  </a:moveTo>
                  <a:lnTo>
                    <a:pt x="0" y="0"/>
                  </a:lnTo>
                  <a:lnTo>
                    <a:pt x="0" y="18897"/>
                  </a:lnTo>
                  <a:lnTo>
                    <a:pt x="219608" y="18897"/>
                  </a:lnTo>
                  <a:lnTo>
                    <a:pt x="219608" y="0"/>
                  </a:lnTo>
                  <a:close/>
                </a:path>
              </a:pathLst>
            </a:custGeom>
            <a:solidFill>
              <a:srgbClr val="54678A">
                <a:alpha val="359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81001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8" y="808798"/>
                  </a:moveTo>
                  <a:lnTo>
                    <a:pt x="404399" y="808798"/>
                  </a:lnTo>
                  <a:lnTo>
                    <a:pt x="0" y="404399"/>
                  </a:lnTo>
                  <a:lnTo>
                    <a:pt x="0" y="0"/>
                  </a:lnTo>
                  <a:lnTo>
                    <a:pt x="808798" y="808798"/>
                  </a:lnTo>
                  <a:close/>
                </a:path>
              </a:pathLst>
            </a:custGeom>
            <a:solidFill>
              <a:srgbClr val="01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9049" y="588486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8" y="808798"/>
                  </a:moveTo>
                  <a:lnTo>
                    <a:pt x="0" y="0"/>
                  </a:lnTo>
                  <a:lnTo>
                    <a:pt x="404399" y="0"/>
                  </a:lnTo>
                  <a:lnTo>
                    <a:pt x="808798" y="404399"/>
                  </a:lnTo>
                  <a:lnTo>
                    <a:pt x="808798" y="808798"/>
                  </a:lnTo>
                  <a:close/>
                </a:path>
              </a:pathLst>
            </a:custGeom>
            <a:solidFill>
              <a:srgbClr val="82C6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70517" y="454582"/>
            <a:ext cx="3092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Application</a:t>
            </a:r>
            <a:r>
              <a:rPr spc="-290" dirty="0"/>
              <a:t> </a:t>
            </a:r>
            <a:r>
              <a:rPr spc="-20" dirty="0"/>
              <a:t>Security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91042" y="1295257"/>
            <a:ext cx="4489450" cy="2235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sz="1600" spc="40" dirty="0">
                <a:solidFill>
                  <a:srgbClr val="D8D8D8"/>
                </a:solidFill>
                <a:latin typeface="Lato"/>
                <a:cs typeface="Lato"/>
              </a:rPr>
              <a:t>I </a:t>
            </a:r>
            <a:r>
              <a:rPr sz="1600" dirty="0">
                <a:solidFill>
                  <a:srgbClr val="D8D8D8"/>
                </a:solidFill>
                <a:latin typeface="Lato"/>
                <a:cs typeface="Lato"/>
              </a:rPr>
              <a:t>want </a:t>
            </a:r>
            <a:r>
              <a:rPr sz="1600" spc="-20" dirty="0">
                <a:solidFill>
                  <a:srgbClr val="D8D8D8"/>
                </a:solidFill>
                <a:latin typeface="Lato"/>
                <a:cs typeface="Lato"/>
              </a:rPr>
              <a:t>my </a:t>
            </a:r>
            <a:r>
              <a:rPr sz="1600" spc="5" dirty="0">
                <a:solidFill>
                  <a:srgbClr val="D8D8D8"/>
                </a:solidFill>
                <a:latin typeface="Lato"/>
                <a:cs typeface="Lato"/>
              </a:rPr>
              <a:t>application </a:t>
            </a:r>
            <a:r>
              <a:rPr sz="1600" dirty="0">
                <a:solidFill>
                  <a:srgbClr val="D8D8D8"/>
                </a:solidFill>
                <a:latin typeface="Lato"/>
                <a:cs typeface="Lato"/>
              </a:rPr>
              <a:t>to </a:t>
            </a:r>
            <a:r>
              <a:rPr sz="1600" spc="-5" dirty="0">
                <a:solidFill>
                  <a:srgbClr val="D8D8D8"/>
                </a:solidFill>
                <a:latin typeface="Lato"/>
                <a:cs typeface="Lato"/>
              </a:rPr>
              <a:t>be </a:t>
            </a:r>
            <a:r>
              <a:rPr sz="1600" spc="5" dirty="0">
                <a:solidFill>
                  <a:srgbClr val="D8D8D8"/>
                </a:solidFill>
                <a:latin typeface="Lato"/>
                <a:cs typeface="Lato"/>
              </a:rPr>
              <a:t>secure from </a:t>
            </a:r>
            <a:r>
              <a:rPr sz="1600" b="1" spc="5" dirty="0">
                <a:solidFill>
                  <a:srgbClr val="D8D8D8"/>
                </a:solidFill>
                <a:latin typeface="Lato"/>
                <a:cs typeface="Lato"/>
              </a:rPr>
              <a:t>potential  exploits</a:t>
            </a:r>
            <a:r>
              <a:rPr sz="1600" b="1" spc="-85" dirty="0">
                <a:solidFill>
                  <a:srgbClr val="D8D8D8"/>
                </a:solidFill>
                <a:latin typeface="Lato"/>
                <a:cs typeface="Lato"/>
              </a:rPr>
              <a:t> </a:t>
            </a:r>
            <a:r>
              <a:rPr sz="1600" b="1" spc="15" dirty="0">
                <a:solidFill>
                  <a:srgbClr val="D8D8D8"/>
                </a:solidFill>
                <a:latin typeface="Lato"/>
                <a:cs typeface="Lato"/>
              </a:rPr>
              <a:t>in</a:t>
            </a:r>
            <a:r>
              <a:rPr sz="1600" b="1" spc="-85" dirty="0">
                <a:solidFill>
                  <a:srgbClr val="D8D8D8"/>
                </a:solidFill>
                <a:latin typeface="Lato"/>
                <a:cs typeface="Lato"/>
              </a:rPr>
              <a:t> </a:t>
            </a:r>
            <a:r>
              <a:rPr sz="1600" b="1" spc="-10" dirty="0">
                <a:solidFill>
                  <a:srgbClr val="D8D8D8"/>
                </a:solidFill>
                <a:latin typeface="Lato"/>
                <a:cs typeface="Lato"/>
              </a:rPr>
              <a:t>my</a:t>
            </a:r>
            <a:r>
              <a:rPr sz="1600" b="1" spc="-85" dirty="0">
                <a:solidFill>
                  <a:srgbClr val="D8D8D8"/>
                </a:solidFill>
                <a:latin typeface="Lato"/>
                <a:cs typeface="Lato"/>
              </a:rPr>
              <a:t> </a:t>
            </a:r>
            <a:r>
              <a:rPr sz="1600" b="1" spc="-5" dirty="0">
                <a:solidFill>
                  <a:srgbClr val="D8D8D8"/>
                </a:solidFill>
                <a:latin typeface="Lato"/>
                <a:cs typeface="Lato"/>
              </a:rPr>
              <a:t>code</a:t>
            </a:r>
            <a:r>
              <a:rPr sz="1600" b="1" spc="-85" dirty="0">
                <a:solidFill>
                  <a:srgbClr val="D8D8D8"/>
                </a:solidFill>
                <a:latin typeface="Lato"/>
                <a:cs typeface="Lato"/>
              </a:rPr>
              <a:t> </a:t>
            </a:r>
            <a:r>
              <a:rPr sz="1600" b="1" spc="20" dirty="0">
                <a:solidFill>
                  <a:srgbClr val="D8D8D8"/>
                </a:solidFill>
                <a:latin typeface="Lato"/>
                <a:cs typeface="Lato"/>
              </a:rPr>
              <a:t>or</a:t>
            </a:r>
            <a:r>
              <a:rPr sz="1600" b="1" spc="-85" dirty="0">
                <a:solidFill>
                  <a:srgbClr val="D8D8D8"/>
                </a:solidFill>
                <a:latin typeface="Lato"/>
                <a:cs typeface="Lato"/>
              </a:rPr>
              <a:t> </a:t>
            </a:r>
            <a:r>
              <a:rPr sz="1600" b="1" spc="-5" dirty="0">
                <a:solidFill>
                  <a:srgbClr val="D8D8D8"/>
                </a:solidFill>
                <a:latin typeface="Lato"/>
                <a:cs typeface="Lato"/>
              </a:rPr>
              <a:t>code</a:t>
            </a:r>
            <a:r>
              <a:rPr sz="1600" b="1" spc="-85" dirty="0">
                <a:solidFill>
                  <a:srgbClr val="D8D8D8"/>
                </a:solidFill>
                <a:latin typeface="Lato"/>
                <a:cs typeface="Lato"/>
              </a:rPr>
              <a:t> </a:t>
            </a:r>
            <a:r>
              <a:rPr sz="1600" b="1" spc="25" dirty="0">
                <a:solidFill>
                  <a:srgbClr val="D8D8D8"/>
                </a:solidFill>
                <a:latin typeface="Lato"/>
                <a:cs typeface="Lato"/>
              </a:rPr>
              <a:t>I</a:t>
            </a:r>
            <a:r>
              <a:rPr sz="1600" b="1" spc="-80" dirty="0">
                <a:solidFill>
                  <a:srgbClr val="D8D8D8"/>
                </a:solidFill>
                <a:latin typeface="Lato"/>
                <a:cs typeface="Lato"/>
              </a:rPr>
              <a:t> </a:t>
            </a:r>
            <a:r>
              <a:rPr sz="1600" b="1" dirty="0">
                <a:solidFill>
                  <a:srgbClr val="D8D8D8"/>
                </a:solidFill>
                <a:latin typeface="Lato"/>
                <a:cs typeface="Lato"/>
              </a:rPr>
              <a:t>depend</a:t>
            </a:r>
            <a:r>
              <a:rPr sz="1600" b="1" spc="-85" dirty="0">
                <a:solidFill>
                  <a:srgbClr val="D8D8D8"/>
                </a:solidFill>
                <a:latin typeface="Lato"/>
                <a:cs typeface="Lato"/>
              </a:rPr>
              <a:t> </a:t>
            </a:r>
            <a:r>
              <a:rPr sz="1600" b="1" spc="-20" dirty="0">
                <a:solidFill>
                  <a:srgbClr val="D8D8D8"/>
                </a:solidFill>
                <a:latin typeface="Lato"/>
                <a:cs typeface="Lato"/>
              </a:rPr>
              <a:t>on</a:t>
            </a:r>
            <a:r>
              <a:rPr sz="1600" spc="-20" dirty="0">
                <a:solidFill>
                  <a:srgbClr val="D8D8D8"/>
                </a:solidFill>
                <a:latin typeface="Lato"/>
                <a:cs typeface="Lato"/>
              </a:rPr>
              <a:t>.</a:t>
            </a:r>
            <a:r>
              <a:rPr sz="1600" spc="-105" dirty="0">
                <a:solidFill>
                  <a:srgbClr val="D8D8D8"/>
                </a:solidFill>
                <a:latin typeface="Lato"/>
                <a:cs typeface="Lato"/>
              </a:rPr>
              <a:t> </a:t>
            </a:r>
            <a:r>
              <a:rPr sz="1600" spc="40" dirty="0">
                <a:solidFill>
                  <a:srgbClr val="D8D8D8"/>
                </a:solidFill>
                <a:latin typeface="Lato"/>
                <a:cs typeface="Lato"/>
              </a:rPr>
              <a:t>I</a:t>
            </a:r>
            <a:r>
              <a:rPr sz="1600" spc="-110" dirty="0">
                <a:solidFill>
                  <a:srgbClr val="D8D8D8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D8D8D8"/>
                </a:solidFill>
                <a:latin typeface="Lato"/>
                <a:cs typeface="Lato"/>
              </a:rPr>
              <a:t>want</a:t>
            </a:r>
            <a:r>
              <a:rPr sz="1600" spc="-105" dirty="0">
                <a:solidFill>
                  <a:srgbClr val="D8D8D8"/>
                </a:solidFill>
                <a:latin typeface="Lato"/>
                <a:cs typeface="Lato"/>
              </a:rPr>
              <a:t> </a:t>
            </a:r>
            <a:r>
              <a:rPr sz="1600" spc="-20" dirty="0">
                <a:solidFill>
                  <a:srgbClr val="D8D8D8"/>
                </a:solidFill>
                <a:latin typeface="Lato"/>
                <a:cs typeface="Lato"/>
              </a:rPr>
              <a:t>my  </a:t>
            </a:r>
            <a:r>
              <a:rPr sz="1600" spc="5" dirty="0">
                <a:solidFill>
                  <a:srgbClr val="D8D8D8"/>
                </a:solidFill>
                <a:latin typeface="Lato"/>
                <a:cs typeface="Lato"/>
              </a:rPr>
              <a:t>application </a:t>
            </a:r>
            <a:r>
              <a:rPr sz="1600" dirty="0">
                <a:solidFill>
                  <a:srgbClr val="D8D8D8"/>
                </a:solidFill>
                <a:latin typeface="Lato"/>
                <a:cs typeface="Lato"/>
              </a:rPr>
              <a:t>to not </a:t>
            </a:r>
            <a:r>
              <a:rPr sz="1600" spc="-5" dirty="0">
                <a:solidFill>
                  <a:srgbClr val="D8D8D8"/>
                </a:solidFill>
                <a:latin typeface="Lato"/>
                <a:cs typeface="Lato"/>
              </a:rPr>
              <a:t>misbehave </a:t>
            </a:r>
            <a:r>
              <a:rPr sz="1600" spc="10" dirty="0">
                <a:solidFill>
                  <a:srgbClr val="D8D8D8"/>
                </a:solidFill>
                <a:latin typeface="Lato"/>
                <a:cs typeface="Lato"/>
              </a:rPr>
              <a:t>in </a:t>
            </a:r>
            <a:r>
              <a:rPr sz="1600" spc="-15" dirty="0">
                <a:solidFill>
                  <a:srgbClr val="D8D8D8"/>
                </a:solidFill>
                <a:latin typeface="Lato"/>
                <a:cs typeface="Lato"/>
              </a:rPr>
              <a:t>ways </a:t>
            </a:r>
            <a:r>
              <a:rPr sz="1600" spc="10" dirty="0">
                <a:solidFill>
                  <a:srgbClr val="D8D8D8"/>
                </a:solidFill>
                <a:latin typeface="Lato"/>
                <a:cs typeface="Lato"/>
              </a:rPr>
              <a:t>that </a:t>
            </a:r>
            <a:r>
              <a:rPr sz="1600" b="1" spc="10" dirty="0">
                <a:solidFill>
                  <a:srgbClr val="D8D8D8"/>
                </a:solidFill>
                <a:latin typeface="Lato"/>
                <a:cs typeface="Lato"/>
              </a:rPr>
              <a:t>impact  the </a:t>
            </a:r>
            <a:r>
              <a:rPr sz="1600" b="1" dirty="0">
                <a:solidFill>
                  <a:srgbClr val="D8D8D8"/>
                </a:solidFill>
                <a:latin typeface="Lato"/>
                <a:cs typeface="Lato"/>
              </a:rPr>
              <a:t>host </a:t>
            </a:r>
            <a:r>
              <a:rPr sz="1600" b="1" spc="5" dirty="0">
                <a:solidFill>
                  <a:srgbClr val="D8D8D8"/>
                </a:solidFill>
                <a:latin typeface="Lato"/>
                <a:cs typeface="Lato"/>
              </a:rPr>
              <a:t>system </a:t>
            </a:r>
            <a:r>
              <a:rPr sz="1600" b="1" spc="25" dirty="0">
                <a:solidFill>
                  <a:srgbClr val="D8D8D8"/>
                </a:solidFill>
                <a:latin typeface="Lato"/>
                <a:cs typeface="Lato"/>
              </a:rPr>
              <a:t>I </a:t>
            </a:r>
            <a:r>
              <a:rPr sz="1600" b="1" spc="20" dirty="0">
                <a:solidFill>
                  <a:srgbClr val="D8D8D8"/>
                </a:solidFill>
                <a:latin typeface="Lato"/>
                <a:cs typeface="Lato"/>
              </a:rPr>
              <a:t>run </a:t>
            </a:r>
            <a:r>
              <a:rPr sz="1600" b="1" spc="-5" dirty="0">
                <a:solidFill>
                  <a:srgbClr val="D8D8D8"/>
                </a:solidFill>
                <a:latin typeface="Lato"/>
                <a:cs typeface="Lato"/>
              </a:rPr>
              <a:t>on </a:t>
            </a:r>
            <a:r>
              <a:rPr sz="1600" b="1" spc="20" dirty="0">
                <a:solidFill>
                  <a:srgbClr val="D8D8D8"/>
                </a:solidFill>
                <a:latin typeface="Lato"/>
                <a:cs typeface="Lato"/>
              </a:rPr>
              <a:t>or </a:t>
            </a:r>
            <a:r>
              <a:rPr sz="1600" b="1" spc="10" dirty="0">
                <a:solidFill>
                  <a:srgbClr val="D8D8D8"/>
                </a:solidFill>
                <a:latin typeface="Lato"/>
                <a:cs typeface="Lato"/>
              </a:rPr>
              <a:t>other </a:t>
            </a:r>
            <a:r>
              <a:rPr sz="1600" b="1" spc="5" dirty="0">
                <a:solidFill>
                  <a:srgbClr val="D8D8D8"/>
                </a:solidFill>
                <a:latin typeface="Lato"/>
                <a:cs typeface="Lato"/>
              </a:rPr>
              <a:t>applications  </a:t>
            </a:r>
            <a:r>
              <a:rPr sz="1600" b="1" spc="-5" dirty="0">
                <a:solidFill>
                  <a:srgbClr val="D8D8D8"/>
                </a:solidFill>
                <a:latin typeface="Lato"/>
                <a:cs typeface="Lato"/>
              </a:rPr>
              <a:t>hosted </a:t>
            </a:r>
            <a:r>
              <a:rPr sz="1600" b="1" spc="15" dirty="0">
                <a:solidFill>
                  <a:srgbClr val="D8D8D8"/>
                </a:solidFill>
                <a:latin typeface="Lato"/>
                <a:cs typeface="Lato"/>
              </a:rPr>
              <a:t>in </a:t>
            </a:r>
            <a:r>
              <a:rPr sz="1600" b="1" spc="25" dirty="0">
                <a:solidFill>
                  <a:srgbClr val="D8D8D8"/>
                </a:solidFill>
                <a:latin typeface="Lato"/>
                <a:cs typeface="Lato"/>
              </a:rPr>
              <a:t>a </a:t>
            </a:r>
            <a:r>
              <a:rPr sz="1600" b="1" spc="15" dirty="0">
                <a:solidFill>
                  <a:srgbClr val="D8D8D8"/>
                </a:solidFill>
                <a:latin typeface="Lato"/>
                <a:cs typeface="Lato"/>
              </a:rPr>
              <a:t>shared </a:t>
            </a:r>
            <a:r>
              <a:rPr sz="1600" b="1" dirty="0">
                <a:solidFill>
                  <a:srgbClr val="D8D8D8"/>
                </a:solidFill>
                <a:latin typeface="Lato"/>
                <a:cs typeface="Lato"/>
              </a:rPr>
              <a:t>environment</a:t>
            </a:r>
            <a:r>
              <a:rPr sz="1600" dirty="0">
                <a:solidFill>
                  <a:srgbClr val="D8D8D8"/>
                </a:solidFill>
                <a:latin typeface="Lato"/>
                <a:cs typeface="Lato"/>
              </a:rPr>
              <a:t>. </a:t>
            </a:r>
            <a:r>
              <a:rPr sz="1600" spc="40" dirty="0">
                <a:solidFill>
                  <a:srgbClr val="D8D8D8"/>
                </a:solidFill>
                <a:latin typeface="Lato"/>
                <a:cs typeface="Lato"/>
              </a:rPr>
              <a:t>I </a:t>
            </a:r>
            <a:r>
              <a:rPr sz="1600" dirty="0">
                <a:solidFill>
                  <a:srgbClr val="D8D8D8"/>
                </a:solidFill>
                <a:latin typeface="Lato"/>
                <a:cs typeface="Lato"/>
              </a:rPr>
              <a:t>want </a:t>
            </a:r>
            <a:r>
              <a:rPr sz="1600" spc="-20" dirty="0">
                <a:solidFill>
                  <a:srgbClr val="D8D8D8"/>
                </a:solidFill>
                <a:latin typeface="Lato"/>
                <a:cs typeface="Lato"/>
              </a:rPr>
              <a:t>my  </a:t>
            </a:r>
            <a:r>
              <a:rPr sz="1600" spc="5" dirty="0">
                <a:solidFill>
                  <a:srgbClr val="D8D8D8"/>
                </a:solidFill>
                <a:latin typeface="Lato"/>
                <a:cs typeface="Lato"/>
              </a:rPr>
              <a:t>application </a:t>
            </a:r>
            <a:r>
              <a:rPr sz="1600" dirty="0">
                <a:solidFill>
                  <a:srgbClr val="D8D8D8"/>
                </a:solidFill>
                <a:latin typeface="Lato"/>
                <a:cs typeface="Lato"/>
              </a:rPr>
              <a:t>to </a:t>
            </a:r>
            <a:r>
              <a:rPr sz="1600" spc="-5" dirty="0">
                <a:solidFill>
                  <a:srgbClr val="D8D8D8"/>
                </a:solidFill>
                <a:latin typeface="Lato"/>
                <a:cs typeface="Lato"/>
              </a:rPr>
              <a:t>be </a:t>
            </a:r>
            <a:r>
              <a:rPr sz="1600" b="1" spc="15" dirty="0">
                <a:solidFill>
                  <a:srgbClr val="D8D8D8"/>
                </a:solidFill>
                <a:latin typeface="Lato"/>
                <a:cs typeface="Lato"/>
              </a:rPr>
              <a:t>resilient </a:t>
            </a:r>
            <a:r>
              <a:rPr sz="1600" b="1" spc="5" dirty="0">
                <a:solidFill>
                  <a:srgbClr val="D8D8D8"/>
                </a:solidFill>
                <a:latin typeface="Lato"/>
                <a:cs typeface="Lato"/>
              </a:rPr>
              <a:t>to </a:t>
            </a:r>
            <a:r>
              <a:rPr sz="1600" b="1" spc="15" dirty="0">
                <a:solidFill>
                  <a:srgbClr val="D8D8D8"/>
                </a:solidFill>
                <a:latin typeface="Lato"/>
                <a:cs typeface="Lato"/>
              </a:rPr>
              <a:t>failure </a:t>
            </a:r>
            <a:r>
              <a:rPr sz="1600" b="1" spc="5" dirty="0">
                <a:solidFill>
                  <a:srgbClr val="D8D8D8"/>
                </a:solidFill>
                <a:latin typeface="Lato"/>
                <a:cs typeface="Lato"/>
              </a:rPr>
              <a:t>conditions  </a:t>
            </a:r>
            <a:r>
              <a:rPr sz="1600" dirty="0">
                <a:solidFill>
                  <a:srgbClr val="D8D8D8"/>
                </a:solidFill>
                <a:latin typeface="Lato"/>
                <a:cs typeface="Lato"/>
              </a:rPr>
              <a:t>and </a:t>
            </a:r>
            <a:r>
              <a:rPr sz="1600" spc="-15" dirty="0">
                <a:solidFill>
                  <a:srgbClr val="D8D8D8"/>
                </a:solidFill>
                <a:latin typeface="Lato"/>
                <a:cs typeface="Lato"/>
              </a:rPr>
              <a:t>have </a:t>
            </a:r>
            <a:r>
              <a:rPr sz="1600" spc="5" dirty="0">
                <a:solidFill>
                  <a:srgbClr val="D8D8D8"/>
                </a:solidFill>
                <a:latin typeface="Lato"/>
                <a:cs typeface="Lato"/>
              </a:rPr>
              <a:t>reasonable protection from </a:t>
            </a:r>
            <a:r>
              <a:rPr sz="1600" b="1" spc="15" dirty="0">
                <a:solidFill>
                  <a:srgbClr val="D8D8D8"/>
                </a:solidFill>
                <a:latin typeface="Lato"/>
                <a:cs typeface="Lato"/>
              </a:rPr>
              <a:t>denial </a:t>
            </a:r>
            <a:r>
              <a:rPr sz="1600" b="1" spc="-20" dirty="0">
                <a:solidFill>
                  <a:srgbClr val="D8D8D8"/>
                </a:solidFill>
                <a:latin typeface="Lato"/>
                <a:cs typeface="Lato"/>
              </a:rPr>
              <a:t>of  </a:t>
            </a:r>
            <a:r>
              <a:rPr sz="1600" b="1" spc="10" dirty="0">
                <a:solidFill>
                  <a:srgbClr val="D8D8D8"/>
                </a:solidFill>
                <a:latin typeface="Lato"/>
                <a:cs typeface="Lato"/>
              </a:rPr>
              <a:t>service</a:t>
            </a:r>
            <a:r>
              <a:rPr sz="1600" b="1" spc="-90" dirty="0">
                <a:solidFill>
                  <a:srgbClr val="D8D8D8"/>
                </a:solidFill>
                <a:latin typeface="Lato"/>
                <a:cs typeface="Lato"/>
              </a:rPr>
              <a:t> </a:t>
            </a:r>
            <a:r>
              <a:rPr sz="1600" spc="-5" dirty="0">
                <a:solidFill>
                  <a:srgbClr val="D8D8D8"/>
                </a:solidFill>
                <a:latin typeface="Lato"/>
                <a:cs typeface="Lato"/>
              </a:rPr>
              <a:t>outages.</a:t>
            </a:r>
            <a:endParaRPr sz="16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363210" cy="5143500"/>
            <a:chOff x="0" y="0"/>
            <a:chExt cx="5363210" cy="5143500"/>
          </a:xfrm>
        </p:grpSpPr>
        <p:sp>
          <p:nvSpPr>
            <p:cNvPr id="3" name="object 3"/>
            <p:cNvSpPr/>
            <p:nvPr/>
          </p:nvSpPr>
          <p:spPr>
            <a:xfrm>
              <a:off x="2629" y="5299"/>
              <a:ext cx="5360007" cy="51381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633095" cy="588645"/>
            </a:xfrm>
            <a:custGeom>
              <a:avLst/>
              <a:gdLst/>
              <a:ahLst/>
              <a:cxnLst/>
              <a:rect l="l" t="t" r="r" b="b"/>
              <a:pathLst>
                <a:path w="633095" h="588645">
                  <a:moveTo>
                    <a:pt x="632698" y="588598"/>
                  </a:moveTo>
                  <a:lnTo>
                    <a:pt x="0" y="588598"/>
                  </a:lnTo>
                  <a:lnTo>
                    <a:pt x="0" y="0"/>
                  </a:lnTo>
                  <a:lnTo>
                    <a:pt x="632698" y="0"/>
                  </a:lnTo>
                  <a:lnTo>
                    <a:pt x="632698" y="588598"/>
                  </a:lnTo>
                  <a:close/>
                </a:path>
              </a:pathLst>
            </a:custGeom>
            <a:solidFill>
              <a:srgbClr val="1A21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2039" y="221754"/>
              <a:ext cx="219710" cy="144145"/>
            </a:xfrm>
            <a:custGeom>
              <a:avLst/>
              <a:gdLst/>
              <a:ahLst/>
              <a:cxnLst/>
              <a:rect l="l" t="t" r="r" b="b"/>
              <a:pathLst>
                <a:path w="219709" h="144145">
                  <a:moveTo>
                    <a:pt x="219608" y="124942"/>
                  </a:moveTo>
                  <a:lnTo>
                    <a:pt x="0" y="124942"/>
                  </a:lnTo>
                  <a:lnTo>
                    <a:pt x="0" y="143852"/>
                  </a:lnTo>
                  <a:lnTo>
                    <a:pt x="219608" y="143852"/>
                  </a:lnTo>
                  <a:lnTo>
                    <a:pt x="219608" y="124942"/>
                  </a:lnTo>
                  <a:close/>
                </a:path>
                <a:path w="219709" h="144145">
                  <a:moveTo>
                    <a:pt x="219608" y="62471"/>
                  </a:moveTo>
                  <a:lnTo>
                    <a:pt x="0" y="62471"/>
                  </a:lnTo>
                  <a:lnTo>
                    <a:pt x="0" y="81381"/>
                  </a:lnTo>
                  <a:lnTo>
                    <a:pt x="219608" y="81381"/>
                  </a:lnTo>
                  <a:lnTo>
                    <a:pt x="219608" y="62471"/>
                  </a:lnTo>
                  <a:close/>
                </a:path>
                <a:path w="219709" h="144145">
                  <a:moveTo>
                    <a:pt x="219608" y="0"/>
                  </a:moveTo>
                  <a:lnTo>
                    <a:pt x="0" y="0"/>
                  </a:lnTo>
                  <a:lnTo>
                    <a:pt x="0" y="18897"/>
                  </a:lnTo>
                  <a:lnTo>
                    <a:pt x="219608" y="18897"/>
                  </a:lnTo>
                  <a:lnTo>
                    <a:pt x="219608" y="0"/>
                  </a:lnTo>
                  <a:close/>
                </a:path>
              </a:pathLst>
            </a:custGeom>
            <a:solidFill>
              <a:srgbClr val="54678A">
                <a:alpha val="359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81001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8" y="808798"/>
                  </a:moveTo>
                  <a:lnTo>
                    <a:pt x="404399" y="808798"/>
                  </a:lnTo>
                  <a:lnTo>
                    <a:pt x="0" y="404399"/>
                  </a:lnTo>
                  <a:lnTo>
                    <a:pt x="0" y="0"/>
                  </a:lnTo>
                  <a:lnTo>
                    <a:pt x="808798" y="808798"/>
                  </a:lnTo>
                  <a:close/>
                </a:path>
              </a:pathLst>
            </a:custGeom>
            <a:solidFill>
              <a:srgbClr val="01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9049" y="588486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8" y="808798"/>
                  </a:moveTo>
                  <a:lnTo>
                    <a:pt x="0" y="0"/>
                  </a:lnTo>
                  <a:lnTo>
                    <a:pt x="404399" y="0"/>
                  </a:lnTo>
                  <a:lnTo>
                    <a:pt x="808798" y="404399"/>
                  </a:lnTo>
                  <a:lnTo>
                    <a:pt x="808798" y="808798"/>
                  </a:lnTo>
                  <a:close/>
                </a:path>
              </a:pathLst>
            </a:custGeom>
            <a:solidFill>
              <a:srgbClr val="82C6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70517" y="454582"/>
            <a:ext cx="4748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u="heavy" spc="-80" dirty="0"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Container</a:t>
            </a:r>
            <a:r>
              <a:rPr b="1" spc="-80" dirty="0">
                <a:latin typeface="Verdana"/>
                <a:cs typeface="Verdana"/>
              </a:rPr>
              <a:t> </a:t>
            </a:r>
            <a:r>
              <a:rPr spc="50" dirty="0"/>
              <a:t>Application</a:t>
            </a:r>
            <a:r>
              <a:rPr spc="-395" dirty="0"/>
              <a:t> </a:t>
            </a:r>
            <a:r>
              <a:rPr spc="-20" dirty="0"/>
              <a:t>Security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17454" rIns="0" bIns="0" rtlCol="0">
            <a:spAutoFit/>
          </a:bodyPr>
          <a:lstStyle/>
          <a:p>
            <a:pPr marL="2619375" marR="5080">
              <a:lnSpc>
                <a:spcPct val="113300"/>
              </a:lnSpc>
              <a:spcBef>
                <a:spcPts val="100"/>
              </a:spcBef>
            </a:pPr>
            <a:r>
              <a:rPr sz="1600" b="0" spc="-35" dirty="0">
                <a:solidFill>
                  <a:srgbClr val="D8D8D8"/>
                </a:solidFill>
                <a:latin typeface="Lato"/>
                <a:cs typeface="Lato"/>
              </a:rPr>
              <a:t>Tools, </a:t>
            </a:r>
            <a:r>
              <a:rPr sz="1600" b="0" spc="-5" dirty="0">
                <a:solidFill>
                  <a:srgbClr val="D8D8D8"/>
                </a:solidFill>
                <a:latin typeface="Lato"/>
                <a:cs typeface="Lato"/>
              </a:rPr>
              <a:t>conﬁguration, </a:t>
            </a:r>
            <a:r>
              <a:rPr sz="1600" b="0" dirty="0">
                <a:solidFill>
                  <a:srgbClr val="D8D8D8"/>
                </a:solidFill>
                <a:latin typeface="Lato"/>
                <a:cs typeface="Lato"/>
              </a:rPr>
              <a:t>and </a:t>
            </a:r>
            <a:r>
              <a:rPr sz="1600" b="0" spc="10" dirty="0">
                <a:solidFill>
                  <a:srgbClr val="D8D8D8"/>
                </a:solidFill>
                <a:latin typeface="Lato"/>
                <a:cs typeface="Lato"/>
              </a:rPr>
              <a:t>runtime capabilities  </a:t>
            </a:r>
            <a:r>
              <a:rPr sz="1600" b="0" dirty="0">
                <a:solidFill>
                  <a:srgbClr val="D8D8D8"/>
                </a:solidFill>
                <a:latin typeface="Lato"/>
                <a:cs typeface="Lato"/>
              </a:rPr>
              <a:t>provided </a:t>
            </a:r>
            <a:r>
              <a:rPr sz="1600" b="0" spc="10" dirty="0">
                <a:solidFill>
                  <a:srgbClr val="D8D8D8"/>
                </a:solidFill>
                <a:latin typeface="Lato"/>
                <a:cs typeface="Lato"/>
              </a:rPr>
              <a:t>via </a:t>
            </a:r>
            <a:r>
              <a:rPr sz="1600" b="0" dirty="0">
                <a:solidFill>
                  <a:srgbClr val="D8D8D8"/>
                </a:solidFill>
                <a:latin typeface="Lato"/>
                <a:cs typeface="Lato"/>
              </a:rPr>
              <a:t>the </a:t>
            </a:r>
            <a:r>
              <a:rPr sz="1600" b="0" spc="5" dirty="0">
                <a:solidFill>
                  <a:srgbClr val="D8D8D8"/>
                </a:solidFill>
                <a:latin typeface="Lato"/>
                <a:cs typeface="Lato"/>
              </a:rPr>
              <a:t>container </a:t>
            </a:r>
            <a:r>
              <a:rPr sz="1600" b="0" spc="-5" dirty="0">
                <a:solidFill>
                  <a:srgbClr val="D8D8D8"/>
                </a:solidFill>
                <a:latin typeface="Lato"/>
                <a:cs typeface="Lato"/>
              </a:rPr>
              <a:t>ecosystem used </a:t>
            </a:r>
            <a:r>
              <a:rPr sz="1600" b="0" dirty="0">
                <a:solidFill>
                  <a:srgbClr val="D8D8D8"/>
                </a:solidFill>
                <a:latin typeface="Lato"/>
                <a:cs typeface="Lato"/>
              </a:rPr>
              <a:t>to  </a:t>
            </a:r>
            <a:r>
              <a:rPr sz="1600" b="0" spc="-5" dirty="0">
                <a:solidFill>
                  <a:srgbClr val="D8D8D8"/>
                </a:solidFill>
                <a:latin typeface="Lato"/>
                <a:cs typeface="Lato"/>
              </a:rPr>
              <a:t>wrap </a:t>
            </a:r>
            <a:r>
              <a:rPr sz="1600" b="0" spc="5" dirty="0">
                <a:solidFill>
                  <a:srgbClr val="D8D8D8"/>
                </a:solidFill>
                <a:latin typeface="Lato"/>
                <a:cs typeface="Lato"/>
              </a:rPr>
              <a:t>an </a:t>
            </a:r>
            <a:r>
              <a:rPr sz="1600" b="0" dirty="0">
                <a:solidFill>
                  <a:srgbClr val="D8D8D8"/>
                </a:solidFill>
                <a:latin typeface="Lato"/>
                <a:cs typeface="Lato"/>
              </a:rPr>
              <a:t>existing </a:t>
            </a:r>
            <a:r>
              <a:rPr sz="1600" b="0" spc="-5" dirty="0">
                <a:solidFill>
                  <a:srgbClr val="D8D8D8"/>
                </a:solidFill>
                <a:latin typeface="Lato"/>
                <a:cs typeface="Lato"/>
              </a:rPr>
              <a:t>security-focused </a:t>
            </a:r>
            <a:r>
              <a:rPr sz="1600" b="0" spc="5" dirty="0">
                <a:solidFill>
                  <a:srgbClr val="D8D8D8"/>
                </a:solidFill>
                <a:latin typeface="Lato"/>
                <a:cs typeface="Lato"/>
              </a:rPr>
              <a:t>application </a:t>
            </a:r>
            <a:r>
              <a:rPr sz="1600" b="0" dirty="0">
                <a:solidFill>
                  <a:srgbClr val="D8D8D8"/>
                </a:solidFill>
                <a:latin typeface="Lato"/>
                <a:cs typeface="Lato"/>
              </a:rPr>
              <a:t>to  provide </a:t>
            </a:r>
            <a:r>
              <a:rPr sz="1600" b="0" spc="5" dirty="0">
                <a:solidFill>
                  <a:srgbClr val="D8D8D8"/>
                </a:solidFill>
                <a:latin typeface="Lato"/>
                <a:cs typeface="Lato"/>
              </a:rPr>
              <a:t>more </a:t>
            </a:r>
            <a:r>
              <a:rPr sz="1600" spc="5" dirty="0">
                <a:solidFill>
                  <a:srgbClr val="D8D8D8"/>
                </a:solidFill>
              </a:rPr>
              <a:t>isolation</a:t>
            </a:r>
            <a:r>
              <a:rPr sz="1600" b="0" spc="5" dirty="0">
                <a:solidFill>
                  <a:srgbClr val="D8D8D8"/>
                </a:solidFill>
                <a:latin typeface="Lato"/>
                <a:cs typeface="Lato"/>
              </a:rPr>
              <a:t>, </a:t>
            </a:r>
            <a:r>
              <a:rPr sz="1600" dirty="0">
                <a:solidFill>
                  <a:srgbClr val="D8D8D8"/>
                </a:solidFill>
              </a:rPr>
              <a:t>protection</a:t>
            </a:r>
            <a:r>
              <a:rPr sz="1600" b="0" dirty="0">
                <a:solidFill>
                  <a:srgbClr val="D8D8D8"/>
                </a:solidFill>
                <a:latin typeface="Lato"/>
                <a:cs typeface="Lato"/>
              </a:rPr>
              <a:t>, and </a:t>
            </a:r>
            <a:r>
              <a:rPr sz="1600" b="0" spc="5" dirty="0">
                <a:solidFill>
                  <a:srgbClr val="D8D8D8"/>
                </a:solidFill>
                <a:latin typeface="Lato"/>
                <a:cs typeface="Lato"/>
              </a:rPr>
              <a:t>overall  </a:t>
            </a:r>
            <a:r>
              <a:rPr sz="1600" spc="10" dirty="0">
                <a:solidFill>
                  <a:srgbClr val="D8D8D8"/>
                </a:solidFill>
              </a:rPr>
              <a:t>security</a:t>
            </a:r>
            <a:r>
              <a:rPr sz="1600" spc="-80" dirty="0">
                <a:solidFill>
                  <a:srgbClr val="D8D8D8"/>
                </a:solidFill>
              </a:rPr>
              <a:t> </a:t>
            </a:r>
            <a:r>
              <a:rPr sz="1600" b="0" spc="5" dirty="0">
                <a:solidFill>
                  <a:srgbClr val="D8D8D8"/>
                </a:solidFill>
                <a:latin typeface="Lato"/>
                <a:cs typeface="Lato"/>
              </a:rPr>
              <a:t>for</a:t>
            </a:r>
            <a:r>
              <a:rPr sz="1600" b="0" spc="-100" dirty="0">
                <a:solidFill>
                  <a:srgbClr val="D8D8D8"/>
                </a:solidFill>
                <a:latin typeface="Lato"/>
                <a:cs typeface="Lato"/>
              </a:rPr>
              <a:t> </a:t>
            </a:r>
            <a:r>
              <a:rPr sz="1600" b="0" dirty="0">
                <a:solidFill>
                  <a:srgbClr val="D8D8D8"/>
                </a:solidFill>
                <a:latin typeface="Lato"/>
                <a:cs typeface="Lato"/>
              </a:rPr>
              <a:t>your</a:t>
            </a:r>
            <a:r>
              <a:rPr sz="1600" b="0" spc="-95" dirty="0">
                <a:solidFill>
                  <a:srgbClr val="D8D8D8"/>
                </a:solidFill>
                <a:latin typeface="Lato"/>
                <a:cs typeface="Lato"/>
              </a:rPr>
              <a:t> </a:t>
            </a:r>
            <a:r>
              <a:rPr sz="1600" b="0" spc="-15" dirty="0">
                <a:solidFill>
                  <a:srgbClr val="D8D8D8"/>
                </a:solidFill>
                <a:latin typeface="Lato"/>
                <a:cs typeface="Lato"/>
              </a:rPr>
              <a:t>code</a:t>
            </a:r>
            <a:r>
              <a:rPr sz="1600" b="0" spc="-100" dirty="0">
                <a:solidFill>
                  <a:srgbClr val="D8D8D8"/>
                </a:solidFill>
                <a:latin typeface="Lato"/>
                <a:cs typeface="Lato"/>
              </a:rPr>
              <a:t> </a:t>
            </a:r>
            <a:r>
              <a:rPr sz="1600" b="0" spc="5" dirty="0">
                <a:solidFill>
                  <a:srgbClr val="D8D8D8"/>
                </a:solidFill>
                <a:latin typeface="Lato"/>
                <a:cs typeface="Lato"/>
              </a:rPr>
              <a:t>running</a:t>
            </a:r>
            <a:r>
              <a:rPr sz="1600" b="0" spc="-95" dirty="0">
                <a:solidFill>
                  <a:srgbClr val="D8D8D8"/>
                </a:solidFill>
                <a:latin typeface="Lato"/>
                <a:cs typeface="Lato"/>
              </a:rPr>
              <a:t> </a:t>
            </a:r>
            <a:r>
              <a:rPr sz="1600" b="0" spc="5" dirty="0">
                <a:solidFill>
                  <a:srgbClr val="D8D8D8"/>
                </a:solidFill>
                <a:latin typeface="Lato"/>
                <a:cs typeface="Lato"/>
              </a:rPr>
              <a:t>inside</a:t>
            </a:r>
            <a:r>
              <a:rPr sz="1600" b="0" spc="-100" dirty="0">
                <a:solidFill>
                  <a:srgbClr val="D8D8D8"/>
                </a:solidFill>
                <a:latin typeface="Lato"/>
                <a:cs typeface="Lato"/>
              </a:rPr>
              <a:t> </a:t>
            </a:r>
            <a:r>
              <a:rPr sz="1600" b="0" spc="15" dirty="0">
                <a:solidFill>
                  <a:srgbClr val="D8D8D8"/>
                </a:solidFill>
                <a:latin typeface="Lato"/>
                <a:cs typeface="Lato"/>
              </a:rPr>
              <a:t>a</a:t>
            </a:r>
            <a:r>
              <a:rPr sz="1600" b="0" spc="-95" dirty="0">
                <a:solidFill>
                  <a:srgbClr val="D8D8D8"/>
                </a:solidFill>
                <a:latin typeface="Lato"/>
                <a:cs typeface="Lato"/>
              </a:rPr>
              <a:t> </a:t>
            </a:r>
            <a:r>
              <a:rPr sz="1600" b="0" spc="-10" dirty="0">
                <a:solidFill>
                  <a:srgbClr val="D8D8D8"/>
                </a:solidFill>
                <a:latin typeface="Lato"/>
                <a:cs typeface="Lato"/>
              </a:rPr>
              <a:t>container.</a:t>
            </a:r>
            <a:endParaRPr sz="16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1750"/>
            <a:ext cx="1038225" cy="1176020"/>
            <a:chOff x="0" y="221750"/>
            <a:chExt cx="1038225" cy="1176020"/>
          </a:xfrm>
        </p:grpSpPr>
        <p:sp>
          <p:nvSpPr>
            <p:cNvPr id="3" name="object 3"/>
            <p:cNvSpPr/>
            <p:nvPr/>
          </p:nvSpPr>
          <p:spPr>
            <a:xfrm>
              <a:off x="212039" y="221754"/>
              <a:ext cx="219710" cy="144145"/>
            </a:xfrm>
            <a:custGeom>
              <a:avLst/>
              <a:gdLst/>
              <a:ahLst/>
              <a:cxnLst/>
              <a:rect l="l" t="t" r="r" b="b"/>
              <a:pathLst>
                <a:path w="219709" h="144145">
                  <a:moveTo>
                    <a:pt x="219608" y="124942"/>
                  </a:moveTo>
                  <a:lnTo>
                    <a:pt x="0" y="124942"/>
                  </a:lnTo>
                  <a:lnTo>
                    <a:pt x="0" y="143852"/>
                  </a:lnTo>
                  <a:lnTo>
                    <a:pt x="219608" y="143852"/>
                  </a:lnTo>
                  <a:lnTo>
                    <a:pt x="219608" y="124942"/>
                  </a:lnTo>
                  <a:close/>
                </a:path>
                <a:path w="219709" h="144145">
                  <a:moveTo>
                    <a:pt x="219608" y="62471"/>
                  </a:moveTo>
                  <a:lnTo>
                    <a:pt x="0" y="62471"/>
                  </a:lnTo>
                  <a:lnTo>
                    <a:pt x="0" y="81381"/>
                  </a:lnTo>
                  <a:lnTo>
                    <a:pt x="219608" y="81381"/>
                  </a:lnTo>
                  <a:lnTo>
                    <a:pt x="219608" y="62471"/>
                  </a:lnTo>
                  <a:close/>
                </a:path>
                <a:path w="219709" h="144145">
                  <a:moveTo>
                    <a:pt x="219608" y="0"/>
                  </a:moveTo>
                  <a:lnTo>
                    <a:pt x="0" y="0"/>
                  </a:lnTo>
                  <a:lnTo>
                    <a:pt x="0" y="18897"/>
                  </a:lnTo>
                  <a:lnTo>
                    <a:pt x="219608" y="18897"/>
                  </a:lnTo>
                  <a:lnTo>
                    <a:pt x="219608" y="0"/>
                  </a:lnTo>
                  <a:close/>
                </a:path>
              </a:pathLst>
            </a:custGeom>
            <a:solidFill>
              <a:srgbClr val="54678A">
                <a:alpha val="359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81001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8" y="808798"/>
                  </a:moveTo>
                  <a:lnTo>
                    <a:pt x="404399" y="808798"/>
                  </a:lnTo>
                  <a:lnTo>
                    <a:pt x="0" y="404399"/>
                  </a:lnTo>
                  <a:lnTo>
                    <a:pt x="0" y="0"/>
                  </a:lnTo>
                  <a:lnTo>
                    <a:pt x="808798" y="808798"/>
                  </a:lnTo>
                  <a:close/>
                </a:path>
              </a:pathLst>
            </a:custGeom>
            <a:solidFill>
              <a:srgbClr val="01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9049" y="588486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8" y="808798"/>
                  </a:moveTo>
                  <a:lnTo>
                    <a:pt x="0" y="0"/>
                  </a:lnTo>
                  <a:lnTo>
                    <a:pt x="404399" y="0"/>
                  </a:lnTo>
                  <a:lnTo>
                    <a:pt x="808798" y="404399"/>
                  </a:lnTo>
                  <a:lnTo>
                    <a:pt x="808798" y="808798"/>
                  </a:lnTo>
                  <a:close/>
                </a:path>
              </a:pathLst>
            </a:custGeom>
            <a:solidFill>
              <a:srgbClr val="82C6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70517" y="454582"/>
            <a:ext cx="3997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Image </a:t>
            </a:r>
            <a:r>
              <a:rPr spc="-20" dirty="0"/>
              <a:t>Security</a:t>
            </a:r>
            <a:r>
              <a:rPr spc="-545" dirty="0"/>
              <a:t> </a:t>
            </a:r>
            <a:r>
              <a:rPr spc="-175" dirty="0"/>
              <a:t>- </a:t>
            </a:r>
            <a:r>
              <a:rPr spc="25" dirty="0"/>
              <a:t>Contents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84054" y="1090502"/>
            <a:ext cx="6824980" cy="362902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770"/>
              </a:spcBef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z="1500" b="1" spc="-5" dirty="0">
                <a:solidFill>
                  <a:srgbClr val="FFFFFF"/>
                </a:solidFill>
                <a:latin typeface="Lato"/>
                <a:cs typeface="Lato"/>
              </a:rPr>
              <a:t>Never</a:t>
            </a:r>
            <a:r>
              <a:rPr sz="1500" b="1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spc="10" dirty="0">
                <a:solidFill>
                  <a:srgbClr val="FFFFFF"/>
                </a:solidFill>
                <a:latin typeface="Lato"/>
                <a:cs typeface="Lato"/>
              </a:rPr>
              <a:t>include</a:t>
            </a:r>
            <a:r>
              <a:rPr sz="1500" b="1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spc="5" dirty="0">
                <a:solidFill>
                  <a:srgbClr val="FFFFFF"/>
                </a:solidFill>
                <a:latin typeface="Lato"/>
                <a:cs typeface="Lato"/>
              </a:rPr>
              <a:t>secrets</a:t>
            </a:r>
            <a:r>
              <a:rPr sz="1500" b="1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dirty="0">
                <a:solidFill>
                  <a:srgbClr val="FFFFFF"/>
                </a:solidFill>
                <a:latin typeface="Lato"/>
                <a:cs typeface="Lato"/>
              </a:rPr>
              <a:t>(passwords,</a:t>
            </a:r>
            <a:r>
              <a:rPr sz="15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spc="20" dirty="0">
                <a:solidFill>
                  <a:srgbClr val="FFFFFF"/>
                </a:solidFill>
                <a:latin typeface="Lato"/>
                <a:cs typeface="Lato"/>
              </a:rPr>
              <a:t>API</a:t>
            </a:r>
            <a:r>
              <a:rPr sz="15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Lato"/>
                <a:cs typeface="Lato"/>
              </a:rPr>
              <a:t>keys,</a:t>
            </a:r>
            <a:r>
              <a:rPr sz="15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Lato"/>
                <a:cs typeface="Lato"/>
              </a:rPr>
              <a:t>tokens,</a:t>
            </a:r>
            <a:r>
              <a:rPr sz="15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Lato"/>
                <a:cs typeface="Lato"/>
              </a:rPr>
              <a:t>private</a:t>
            </a:r>
            <a:r>
              <a:rPr sz="15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Lato"/>
                <a:cs typeface="Lato"/>
              </a:rPr>
              <a:t>keys)</a:t>
            </a:r>
            <a:r>
              <a:rPr sz="15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Lato"/>
                <a:cs typeface="Lato"/>
              </a:rPr>
              <a:t>in</a:t>
            </a:r>
            <a:r>
              <a:rPr sz="15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spc="5" dirty="0">
                <a:solidFill>
                  <a:srgbClr val="FFFFFF"/>
                </a:solidFill>
                <a:latin typeface="Lato"/>
                <a:cs typeface="Lato"/>
              </a:rPr>
              <a:t>an</a:t>
            </a:r>
            <a:r>
              <a:rPr sz="15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spc="20" dirty="0">
                <a:solidFill>
                  <a:srgbClr val="FFFFFF"/>
                </a:solidFill>
                <a:latin typeface="Lato"/>
                <a:cs typeface="Lato"/>
              </a:rPr>
              <a:t>image!</a:t>
            </a:r>
            <a:endParaRPr sz="1500">
              <a:latin typeface="Lato"/>
              <a:cs typeface="Lato"/>
            </a:endParaRPr>
          </a:p>
          <a:p>
            <a:pPr marL="813435" marR="39370" lvl="1" indent="-320675">
              <a:lnSpc>
                <a:spcPct val="114599"/>
              </a:lnSpc>
              <a:spcBef>
                <a:spcPts val="325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Container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images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are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not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encrypted;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anyone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with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access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registry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or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local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system  where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they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are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downloaded/unpacked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will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have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access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these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secrets</a:t>
            </a:r>
            <a:endParaRPr sz="1200">
              <a:latin typeface="Lato"/>
              <a:cs typeface="Lato"/>
            </a:endParaRPr>
          </a:p>
          <a:p>
            <a:pPr marL="356235" indent="-344170">
              <a:lnSpc>
                <a:spcPct val="100000"/>
              </a:lnSpc>
              <a:spcBef>
                <a:spcPts val="500"/>
              </a:spcBef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z="1500" b="1" spc="-20" dirty="0">
                <a:solidFill>
                  <a:srgbClr val="FFFFFF"/>
                </a:solidFill>
                <a:latin typeface="Lato"/>
                <a:cs typeface="Lato"/>
              </a:rPr>
              <a:t>FROM</a:t>
            </a:r>
            <a:r>
              <a:rPr sz="1500" b="1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Lato"/>
                <a:cs typeface="Lato"/>
              </a:rPr>
              <a:t>what?</a:t>
            </a:r>
            <a:endParaRPr sz="1500">
              <a:latin typeface="Lato"/>
              <a:cs typeface="Lato"/>
            </a:endParaRPr>
          </a:p>
          <a:p>
            <a:pPr marL="813435" marR="5080" lvl="1" indent="-320675">
              <a:lnSpc>
                <a:spcPct val="114599"/>
              </a:lnSpc>
              <a:spcBef>
                <a:spcPts val="325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Your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starting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point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is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very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important;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your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application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and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pieces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of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Linux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distribution  (for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Linux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containers)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are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now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your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responsibility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maintain/manage.</a:t>
            </a:r>
            <a:endParaRPr sz="1200">
              <a:latin typeface="Lato"/>
              <a:cs typeface="Lato"/>
            </a:endParaRPr>
          </a:p>
          <a:p>
            <a:pPr marL="813435" lvl="1" indent="-321310">
              <a:lnSpc>
                <a:spcPct val="100000"/>
              </a:lnSpc>
              <a:spcBef>
                <a:spcPts val="509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Who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maintains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it?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Who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updates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it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for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CVEs?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Lato"/>
                <a:cs typeface="Lato"/>
              </a:rPr>
              <a:t>How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often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do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you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rebuild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on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new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base?</a:t>
            </a:r>
            <a:endParaRPr sz="1200">
              <a:latin typeface="Lato"/>
              <a:cs typeface="Lato"/>
            </a:endParaRPr>
          </a:p>
          <a:p>
            <a:pPr marL="356235" indent="-344170">
              <a:lnSpc>
                <a:spcPct val="100000"/>
              </a:lnSpc>
              <a:spcBef>
                <a:spcPts val="500"/>
              </a:spcBef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z="1500" b="1" spc="10" dirty="0">
                <a:solidFill>
                  <a:srgbClr val="FFFFFF"/>
                </a:solidFill>
                <a:latin typeface="Lato"/>
                <a:cs typeface="Lato"/>
              </a:rPr>
              <a:t>Minimize</a:t>
            </a:r>
            <a:r>
              <a:rPr sz="1500" b="1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spc="5" dirty="0">
                <a:solidFill>
                  <a:srgbClr val="FFFFFF"/>
                </a:solidFill>
                <a:latin typeface="Lato"/>
                <a:cs typeface="Lato"/>
              </a:rPr>
              <a:t>content</a:t>
            </a:r>
            <a:r>
              <a:rPr sz="1500" b="1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spc="-25" dirty="0">
                <a:solidFill>
                  <a:srgbClr val="FFFFFF"/>
                </a:solidFill>
                <a:latin typeface="Lato"/>
                <a:cs typeface="Lato"/>
              </a:rPr>
              <a:t>-</a:t>
            </a:r>
            <a:r>
              <a:rPr sz="1500" b="1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Lato"/>
                <a:cs typeface="Lato"/>
              </a:rPr>
              <a:t>fewer</a:t>
            </a:r>
            <a:r>
              <a:rPr sz="1500" spc="-9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dirty="0">
                <a:solidFill>
                  <a:srgbClr val="FFFFFF"/>
                </a:solidFill>
                <a:latin typeface="Lato"/>
                <a:cs typeface="Lato"/>
              </a:rPr>
              <a:t>packages</a:t>
            </a:r>
            <a:r>
              <a:rPr sz="1500" spc="-9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dirty="0">
                <a:solidFill>
                  <a:srgbClr val="FFFFFF"/>
                </a:solidFill>
                <a:latin typeface="Lato"/>
                <a:cs typeface="Lato"/>
              </a:rPr>
              <a:t>means</a:t>
            </a:r>
            <a:r>
              <a:rPr sz="1500" spc="-9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spc="5" dirty="0">
                <a:solidFill>
                  <a:srgbClr val="FFFFFF"/>
                </a:solidFill>
                <a:latin typeface="Lato"/>
                <a:cs typeface="Lato"/>
              </a:rPr>
              <a:t>less</a:t>
            </a:r>
            <a:r>
              <a:rPr sz="1500" spc="-9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Lato"/>
                <a:cs typeface="Lato"/>
              </a:rPr>
              <a:t>maintenance/security</a:t>
            </a:r>
            <a:r>
              <a:rPr sz="1500" spc="-9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dirty="0">
                <a:solidFill>
                  <a:srgbClr val="FFFFFF"/>
                </a:solidFill>
                <a:latin typeface="Lato"/>
                <a:cs typeface="Lato"/>
              </a:rPr>
              <a:t>issues</a:t>
            </a:r>
            <a:endParaRPr sz="1500">
              <a:latin typeface="Lato"/>
              <a:cs typeface="Lato"/>
            </a:endParaRPr>
          </a:p>
          <a:p>
            <a:pPr marL="813435" lvl="1" indent="-321310">
              <a:lnSpc>
                <a:spcPct val="100000"/>
              </a:lnSpc>
              <a:spcBef>
                <a:spcPts val="535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Use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multi-stage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builds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keep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build-time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dependencies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out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of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your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ﬁnal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image</a:t>
            </a:r>
            <a:endParaRPr sz="1200">
              <a:latin typeface="Lato"/>
              <a:cs typeface="Lato"/>
            </a:endParaRPr>
          </a:p>
          <a:p>
            <a:pPr marL="813435" lvl="1" indent="-321310">
              <a:lnSpc>
                <a:spcPct val="100000"/>
              </a:lnSpc>
              <a:spcBef>
                <a:spcPts val="509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Using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DockerHub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ofﬁcial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images?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Start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with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“slim”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or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“alpine”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tagged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variants</a:t>
            </a:r>
            <a:endParaRPr sz="1200">
              <a:latin typeface="Lato"/>
              <a:cs typeface="Lato"/>
            </a:endParaRPr>
          </a:p>
          <a:p>
            <a:pPr marL="356235" indent="-344170">
              <a:lnSpc>
                <a:spcPct val="100000"/>
              </a:lnSpc>
              <a:spcBef>
                <a:spcPts val="500"/>
              </a:spcBef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z="1500" b="1" spc="-10" dirty="0">
                <a:solidFill>
                  <a:srgbClr val="FFFFFF"/>
                </a:solidFill>
                <a:latin typeface="Lato"/>
                <a:cs typeface="Lato"/>
              </a:rPr>
              <a:t>Use </a:t>
            </a:r>
            <a:r>
              <a:rPr sz="1500" b="1" spc="-15" dirty="0">
                <a:solidFill>
                  <a:srgbClr val="FFFFFF"/>
                </a:solidFill>
                <a:latin typeface="Lato"/>
                <a:cs typeface="Lato"/>
              </a:rPr>
              <a:t>“FROM</a:t>
            </a:r>
            <a:r>
              <a:rPr sz="1500" b="1" spc="-15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spc="-25" dirty="0">
                <a:solidFill>
                  <a:srgbClr val="FFFFFF"/>
                </a:solidFill>
                <a:latin typeface="Lato"/>
                <a:cs typeface="Lato"/>
              </a:rPr>
              <a:t>SCRATCH”</a:t>
            </a:r>
            <a:endParaRPr sz="1500">
              <a:latin typeface="Lato"/>
              <a:cs typeface="Lato"/>
            </a:endParaRPr>
          </a:p>
          <a:p>
            <a:pPr marL="813435" lvl="1" indent="-321310">
              <a:lnSpc>
                <a:spcPct val="100000"/>
              </a:lnSpc>
              <a:spcBef>
                <a:spcPts val="535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Your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ﬁles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are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added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an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empty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container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ﬁlesystem</a:t>
            </a:r>
            <a:endParaRPr sz="1200">
              <a:latin typeface="Lato"/>
              <a:cs typeface="Lato"/>
            </a:endParaRPr>
          </a:p>
          <a:p>
            <a:pPr marL="813435" lvl="1" indent="-321310">
              <a:lnSpc>
                <a:spcPct val="100000"/>
              </a:lnSpc>
              <a:spcBef>
                <a:spcPts val="509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Requires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ability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build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static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binary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with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no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dependencies</a:t>
            </a:r>
            <a:endParaRPr sz="1200">
              <a:latin typeface="Lato"/>
              <a:cs typeface="Lato"/>
            </a:endParaRPr>
          </a:p>
          <a:p>
            <a:pPr marL="813435" lvl="1" indent="-321310">
              <a:lnSpc>
                <a:spcPct val="100000"/>
              </a:lnSpc>
              <a:spcBef>
                <a:spcPts val="509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Requires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some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knowledge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of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how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assemble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base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ﬁlesystem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(e.g.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SSL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root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certiﬁcates)</a:t>
            </a:r>
            <a:endParaRPr sz="12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1750"/>
            <a:ext cx="1038225" cy="1176020"/>
            <a:chOff x="0" y="221750"/>
            <a:chExt cx="1038225" cy="1176020"/>
          </a:xfrm>
        </p:grpSpPr>
        <p:sp>
          <p:nvSpPr>
            <p:cNvPr id="3" name="object 3"/>
            <p:cNvSpPr/>
            <p:nvPr/>
          </p:nvSpPr>
          <p:spPr>
            <a:xfrm>
              <a:off x="212039" y="221754"/>
              <a:ext cx="219710" cy="144145"/>
            </a:xfrm>
            <a:custGeom>
              <a:avLst/>
              <a:gdLst/>
              <a:ahLst/>
              <a:cxnLst/>
              <a:rect l="l" t="t" r="r" b="b"/>
              <a:pathLst>
                <a:path w="219709" h="144145">
                  <a:moveTo>
                    <a:pt x="219608" y="124942"/>
                  </a:moveTo>
                  <a:lnTo>
                    <a:pt x="0" y="124942"/>
                  </a:lnTo>
                  <a:lnTo>
                    <a:pt x="0" y="143852"/>
                  </a:lnTo>
                  <a:lnTo>
                    <a:pt x="219608" y="143852"/>
                  </a:lnTo>
                  <a:lnTo>
                    <a:pt x="219608" y="124942"/>
                  </a:lnTo>
                  <a:close/>
                </a:path>
                <a:path w="219709" h="144145">
                  <a:moveTo>
                    <a:pt x="219608" y="62471"/>
                  </a:moveTo>
                  <a:lnTo>
                    <a:pt x="0" y="62471"/>
                  </a:lnTo>
                  <a:lnTo>
                    <a:pt x="0" y="81381"/>
                  </a:lnTo>
                  <a:lnTo>
                    <a:pt x="219608" y="81381"/>
                  </a:lnTo>
                  <a:lnTo>
                    <a:pt x="219608" y="62471"/>
                  </a:lnTo>
                  <a:close/>
                </a:path>
                <a:path w="219709" h="144145">
                  <a:moveTo>
                    <a:pt x="219608" y="0"/>
                  </a:moveTo>
                  <a:lnTo>
                    <a:pt x="0" y="0"/>
                  </a:lnTo>
                  <a:lnTo>
                    <a:pt x="0" y="18897"/>
                  </a:lnTo>
                  <a:lnTo>
                    <a:pt x="219608" y="18897"/>
                  </a:lnTo>
                  <a:lnTo>
                    <a:pt x="219608" y="0"/>
                  </a:lnTo>
                  <a:close/>
                </a:path>
              </a:pathLst>
            </a:custGeom>
            <a:solidFill>
              <a:srgbClr val="54678A">
                <a:alpha val="359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81001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8" y="808798"/>
                  </a:moveTo>
                  <a:lnTo>
                    <a:pt x="404399" y="808798"/>
                  </a:lnTo>
                  <a:lnTo>
                    <a:pt x="0" y="404399"/>
                  </a:lnTo>
                  <a:lnTo>
                    <a:pt x="0" y="0"/>
                  </a:lnTo>
                  <a:lnTo>
                    <a:pt x="808798" y="808798"/>
                  </a:lnTo>
                  <a:close/>
                </a:path>
              </a:pathLst>
            </a:custGeom>
            <a:solidFill>
              <a:srgbClr val="01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9049" y="588486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8" y="808798"/>
                  </a:moveTo>
                  <a:lnTo>
                    <a:pt x="0" y="0"/>
                  </a:lnTo>
                  <a:lnTo>
                    <a:pt x="404399" y="0"/>
                  </a:lnTo>
                  <a:lnTo>
                    <a:pt x="808798" y="404399"/>
                  </a:lnTo>
                  <a:lnTo>
                    <a:pt x="808798" y="808798"/>
                  </a:lnTo>
                  <a:close/>
                </a:path>
              </a:pathLst>
            </a:custGeom>
            <a:solidFill>
              <a:srgbClr val="82C6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70517" y="454582"/>
            <a:ext cx="4930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Image</a:t>
            </a:r>
            <a:r>
              <a:rPr spc="-225" dirty="0"/>
              <a:t> </a:t>
            </a:r>
            <a:r>
              <a:rPr spc="-20" dirty="0"/>
              <a:t>Security</a:t>
            </a:r>
            <a:r>
              <a:rPr spc="-220" dirty="0"/>
              <a:t> </a:t>
            </a:r>
            <a:r>
              <a:rPr spc="-175" dirty="0"/>
              <a:t>-</a:t>
            </a:r>
            <a:r>
              <a:rPr spc="-225" dirty="0"/>
              <a:t> </a:t>
            </a:r>
            <a:r>
              <a:rPr spc="70" dirty="0"/>
              <a:t>Build</a:t>
            </a:r>
            <a:r>
              <a:rPr spc="-220" dirty="0"/>
              <a:t> </a:t>
            </a:r>
            <a:r>
              <a:rPr spc="20" dirty="0"/>
              <a:t>Concerns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84054" y="1090502"/>
            <a:ext cx="6925309" cy="37147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770"/>
              </a:spcBef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z="1500" b="1" spc="5" dirty="0">
                <a:solidFill>
                  <a:srgbClr val="FFFFFF"/>
                </a:solidFill>
                <a:latin typeface="Lato"/>
                <a:cs typeface="Lato"/>
              </a:rPr>
              <a:t>Image</a:t>
            </a:r>
            <a:r>
              <a:rPr sz="1500" b="1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dirty="0">
                <a:solidFill>
                  <a:srgbClr val="FFFFFF"/>
                </a:solidFill>
                <a:latin typeface="Lato"/>
                <a:cs typeface="Lato"/>
              </a:rPr>
              <a:t>signing</a:t>
            </a:r>
            <a:endParaRPr sz="1500">
              <a:latin typeface="Lato"/>
              <a:cs typeface="Lato"/>
            </a:endParaRPr>
          </a:p>
          <a:p>
            <a:pPr marL="813435" lvl="1" indent="-321310">
              <a:lnSpc>
                <a:spcPct val="100000"/>
              </a:lnSpc>
              <a:spcBef>
                <a:spcPts val="535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TUF/Notary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are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CNCF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projects;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Docker-speciﬁc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implementation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as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“Docker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Content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Trust”</a:t>
            </a:r>
            <a:endParaRPr sz="1200">
              <a:latin typeface="Lato"/>
              <a:cs typeface="Lato"/>
            </a:endParaRPr>
          </a:p>
          <a:p>
            <a:pPr marL="813435" marR="5080" lvl="1" indent="-320675">
              <a:lnSpc>
                <a:spcPct val="114599"/>
              </a:lnSpc>
              <a:spcBef>
                <a:spcPts val="300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Cons: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Notary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project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health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concerns/feature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requests;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some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cloud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providers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looking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at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OCI 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for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possible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standardization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(very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early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discussions)</a:t>
            </a:r>
            <a:endParaRPr sz="1200">
              <a:latin typeface="Lato"/>
              <a:cs typeface="Lato"/>
            </a:endParaRPr>
          </a:p>
          <a:p>
            <a:pPr marL="813435" marR="197485" lvl="1" indent="-320675">
              <a:lnSpc>
                <a:spcPct val="114599"/>
              </a:lnSpc>
              <a:spcBef>
                <a:spcPts val="300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Pros: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can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be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used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enforce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provenance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of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an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image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through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set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of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gates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in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your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devops 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environment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(e.g.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test,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scanning,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promotion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prod)</a:t>
            </a:r>
            <a:endParaRPr sz="1200">
              <a:latin typeface="Lato"/>
              <a:cs typeface="Lato"/>
            </a:endParaRPr>
          </a:p>
          <a:p>
            <a:pPr marL="356235" indent="-344170">
              <a:lnSpc>
                <a:spcPct val="100000"/>
              </a:lnSpc>
              <a:spcBef>
                <a:spcPts val="500"/>
              </a:spcBef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z="1500" b="1" spc="5" dirty="0">
                <a:solidFill>
                  <a:srgbClr val="FFFFFF"/>
                </a:solidFill>
                <a:latin typeface="Lato"/>
                <a:cs typeface="Lato"/>
              </a:rPr>
              <a:t>Image</a:t>
            </a:r>
            <a:r>
              <a:rPr sz="1500" b="1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spc="5" dirty="0">
                <a:solidFill>
                  <a:srgbClr val="FFFFFF"/>
                </a:solidFill>
                <a:latin typeface="Lato"/>
                <a:cs typeface="Lato"/>
              </a:rPr>
              <a:t>scanning</a:t>
            </a:r>
            <a:r>
              <a:rPr sz="1500" b="1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spc="25" dirty="0">
                <a:solidFill>
                  <a:srgbClr val="FFFFFF"/>
                </a:solidFill>
                <a:latin typeface="Lato"/>
                <a:cs typeface="Lato"/>
              </a:rPr>
              <a:t>(larger</a:t>
            </a:r>
            <a:r>
              <a:rPr sz="1500" b="1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spc="5" dirty="0">
                <a:solidFill>
                  <a:srgbClr val="FFFFFF"/>
                </a:solidFill>
                <a:latin typeface="Lato"/>
                <a:cs typeface="Lato"/>
              </a:rPr>
              <a:t>topic:</a:t>
            </a:r>
            <a:r>
              <a:rPr sz="1500" b="1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spc="-30" dirty="0">
                <a:solidFill>
                  <a:srgbClr val="FFFFFF"/>
                </a:solidFill>
                <a:latin typeface="Lato"/>
                <a:cs typeface="Lato"/>
              </a:rPr>
              <a:t>CI/CD</a:t>
            </a:r>
            <a:r>
              <a:rPr sz="1500" b="1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spc="5" dirty="0">
                <a:solidFill>
                  <a:srgbClr val="FFFFFF"/>
                </a:solidFill>
                <a:latin typeface="Lato"/>
                <a:cs typeface="Lato"/>
              </a:rPr>
              <a:t>pipelines)</a:t>
            </a:r>
            <a:endParaRPr sz="1500">
              <a:latin typeface="Lato"/>
              <a:cs typeface="Lato"/>
            </a:endParaRPr>
          </a:p>
          <a:p>
            <a:pPr marL="813435" marR="44450" lvl="1" indent="-320675">
              <a:lnSpc>
                <a:spcPct val="114599"/>
              </a:lnSpc>
              <a:spcBef>
                <a:spcPts val="325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-35" dirty="0">
                <a:solidFill>
                  <a:srgbClr val="FFFFFF"/>
                </a:solidFill>
                <a:latin typeface="Lato"/>
                <a:cs typeface="Lato"/>
              </a:rPr>
              <a:t>You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need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visibility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into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whether your image has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unpatched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contents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when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using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a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Linux 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distribution.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Some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vendor-speciﬁc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scanners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can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look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beyond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CVE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content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at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other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potential 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runtime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security</a:t>
            </a:r>
            <a:r>
              <a:rPr sz="1200" spc="-1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issues.</a:t>
            </a:r>
            <a:endParaRPr sz="1200">
              <a:latin typeface="Lato"/>
              <a:cs typeface="Lato"/>
            </a:endParaRPr>
          </a:p>
          <a:p>
            <a:pPr marL="813435" lvl="1" indent="-321310">
              <a:lnSpc>
                <a:spcPct val="100000"/>
              </a:lnSpc>
              <a:spcBef>
                <a:spcPts val="509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scanner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won’t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ﬁx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your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out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of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date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image!</a:t>
            </a:r>
            <a:endParaRPr sz="1200">
              <a:latin typeface="Lato"/>
              <a:cs typeface="Lato"/>
            </a:endParaRPr>
          </a:p>
          <a:p>
            <a:pPr marL="356235" indent="-344170">
              <a:lnSpc>
                <a:spcPct val="100000"/>
              </a:lnSpc>
              <a:spcBef>
                <a:spcPts val="500"/>
              </a:spcBef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z="1500" b="1" spc="-10" dirty="0">
                <a:solidFill>
                  <a:srgbClr val="FFFFFF"/>
                </a:solidFill>
                <a:latin typeface="Lato"/>
                <a:cs typeface="Lato"/>
              </a:rPr>
              <a:t>Specify </a:t>
            </a:r>
            <a:r>
              <a:rPr sz="1500" b="1" spc="20" dirty="0">
                <a:solidFill>
                  <a:srgbClr val="FFFFFF"/>
                </a:solidFill>
                <a:latin typeface="Lato"/>
                <a:cs typeface="Lato"/>
              </a:rPr>
              <a:t>a </a:t>
            </a:r>
            <a:r>
              <a:rPr sz="1500" b="1" dirty="0">
                <a:solidFill>
                  <a:srgbClr val="FFFFFF"/>
                </a:solidFill>
                <a:latin typeface="Lato"/>
                <a:cs typeface="Lato"/>
              </a:rPr>
              <a:t>non-root</a:t>
            </a:r>
            <a:r>
              <a:rPr sz="1500" b="1" spc="-254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500" b="1" spc="5" dirty="0">
                <a:solidFill>
                  <a:srgbClr val="FFFFFF"/>
                </a:solidFill>
                <a:latin typeface="Lato"/>
                <a:cs typeface="Lato"/>
              </a:rPr>
              <a:t>user</a:t>
            </a:r>
            <a:endParaRPr sz="1500">
              <a:latin typeface="Lato"/>
              <a:cs typeface="Lato"/>
            </a:endParaRPr>
          </a:p>
          <a:p>
            <a:pPr marL="813435" lvl="1" indent="-321310">
              <a:lnSpc>
                <a:spcPct val="100000"/>
              </a:lnSpc>
              <a:spcBef>
                <a:spcPts val="535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“USER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{some-unprivileged-user}”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in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Dockerﬁle</a:t>
            </a:r>
            <a:endParaRPr sz="1200">
              <a:latin typeface="Lato"/>
              <a:cs typeface="Lato"/>
            </a:endParaRPr>
          </a:p>
          <a:p>
            <a:pPr marL="813435" marR="429259" lvl="1" indent="-320675">
              <a:lnSpc>
                <a:spcPct val="114599"/>
              </a:lnSpc>
              <a:spcBef>
                <a:spcPts val="300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Rarely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does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your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container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need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root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access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perform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its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job;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don’t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run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containers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as 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root—it’s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adding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an</a:t>
            </a:r>
            <a:r>
              <a:rPr sz="1200" spc="15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unnecessary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weakness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in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your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layers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of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defense</a:t>
            </a:r>
            <a:endParaRPr sz="12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1750"/>
            <a:ext cx="1038225" cy="1176020"/>
            <a:chOff x="0" y="221750"/>
            <a:chExt cx="1038225" cy="1176020"/>
          </a:xfrm>
        </p:grpSpPr>
        <p:sp>
          <p:nvSpPr>
            <p:cNvPr id="3" name="object 3"/>
            <p:cNvSpPr/>
            <p:nvPr/>
          </p:nvSpPr>
          <p:spPr>
            <a:xfrm>
              <a:off x="212039" y="221754"/>
              <a:ext cx="219710" cy="144145"/>
            </a:xfrm>
            <a:custGeom>
              <a:avLst/>
              <a:gdLst/>
              <a:ahLst/>
              <a:cxnLst/>
              <a:rect l="l" t="t" r="r" b="b"/>
              <a:pathLst>
                <a:path w="219709" h="144145">
                  <a:moveTo>
                    <a:pt x="219608" y="124942"/>
                  </a:moveTo>
                  <a:lnTo>
                    <a:pt x="0" y="124942"/>
                  </a:lnTo>
                  <a:lnTo>
                    <a:pt x="0" y="143852"/>
                  </a:lnTo>
                  <a:lnTo>
                    <a:pt x="219608" y="143852"/>
                  </a:lnTo>
                  <a:lnTo>
                    <a:pt x="219608" y="124942"/>
                  </a:lnTo>
                  <a:close/>
                </a:path>
                <a:path w="219709" h="144145">
                  <a:moveTo>
                    <a:pt x="219608" y="62471"/>
                  </a:moveTo>
                  <a:lnTo>
                    <a:pt x="0" y="62471"/>
                  </a:lnTo>
                  <a:lnTo>
                    <a:pt x="0" y="81381"/>
                  </a:lnTo>
                  <a:lnTo>
                    <a:pt x="219608" y="81381"/>
                  </a:lnTo>
                  <a:lnTo>
                    <a:pt x="219608" y="62471"/>
                  </a:lnTo>
                  <a:close/>
                </a:path>
                <a:path w="219709" h="144145">
                  <a:moveTo>
                    <a:pt x="219608" y="0"/>
                  </a:moveTo>
                  <a:lnTo>
                    <a:pt x="0" y="0"/>
                  </a:lnTo>
                  <a:lnTo>
                    <a:pt x="0" y="18897"/>
                  </a:lnTo>
                  <a:lnTo>
                    <a:pt x="219608" y="18897"/>
                  </a:lnTo>
                  <a:lnTo>
                    <a:pt x="219608" y="0"/>
                  </a:lnTo>
                  <a:close/>
                </a:path>
              </a:pathLst>
            </a:custGeom>
            <a:solidFill>
              <a:srgbClr val="54678A">
                <a:alpha val="359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81001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8" y="808798"/>
                  </a:moveTo>
                  <a:lnTo>
                    <a:pt x="404399" y="808798"/>
                  </a:lnTo>
                  <a:lnTo>
                    <a:pt x="0" y="404399"/>
                  </a:lnTo>
                  <a:lnTo>
                    <a:pt x="0" y="0"/>
                  </a:lnTo>
                  <a:lnTo>
                    <a:pt x="808798" y="808798"/>
                  </a:lnTo>
                  <a:close/>
                </a:path>
              </a:pathLst>
            </a:custGeom>
            <a:solidFill>
              <a:srgbClr val="014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9049" y="588486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8" y="808798"/>
                  </a:moveTo>
                  <a:lnTo>
                    <a:pt x="0" y="0"/>
                  </a:lnTo>
                  <a:lnTo>
                    <a:pt x="404399" y="0"/>
                  </a:lnTo>
                  <a:lnTo>
                    <a:pt x="808798" y="404399"/>
                  </a:lnTo>
                  <a:lnTo>
                    <a:pt x="808798" y="808798"/>
                  </a:lnTo>
                  <a:close/>
                </a:path>
              </a:pathLst>
            </a:custGeom>
            <a:solidFill>
              <a:srgbClr val="82C6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70517" y="454582"/>
            <a:ext cx="542163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70" dirty="0"/>
              <a:t>Runtime</a:t>
            </a:r>
            <a:r>
              <a:rPr spc="-225" dirty="0"/>
              <a:t> </a:t>
            </a:r>
            <a:r>
              <a:rPr spc="-20" dirty="0"/>
              <a:t>Security</a:t>
            </a:r>
            <a:r>
              <a:rPr spc="-220" dirty="0"/>
              <a:t> </a:t>
            </a:r>
            <a:r>
              <a:rPr spc="-175" dirty="0"/>
              <a:t>-</a:t>
            </a:r>
            <a:r>
              <a:rPr spc="-220" dirty="0"/>
              <a:t> </a:t>
            </a:r>
            <a:r>
              <a:rPr spc="45" dirty="0"/>
              <a:t>Containing</a:t>
            </a:r>
            <a:r>
              <a:rPr spc="-225" dirty="0"/>
              <a:t> </a:t>
            </a:r>
            <a:r>
              <a:rPr spc="-20" dirty="0"/>
              <a:t>your  </a:t>
            </a:r>
            <a:r>
              <a:rPr spc="35" dirty="0"/>
              <a:t>Workload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770"/>
              </a:spcBef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pc="5" dirty="0"/>
              <a:t>Resource</a:t>
            </a:r>
            <a:r>
              <a:rPr spc="-80" dirty="0"/>
              <a:t> </a:t>
            </a:r>
            <a:r>
              <a:rPr spc="10" dirty="0"/>
              <a:t>Limits</a:t>
            </a:r>
          </a:p>
          <a:p>
            <a:pPr marL="813435" marR="38735" lvl="1" indent="-320675">
              <a:lnSpc>
                <a:spcPct val="114599"/>
              </a:lnSpc>
              <a:spcBef>
                <a:spcPts val="325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essence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of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Linux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containers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are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based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on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two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key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Linux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features: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namespaces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+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cgroups. 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Linux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control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groups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(cgroups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for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short)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are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used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limit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resources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any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process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in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Linux</a:t>
            </a:r>
            <a:endParaRPr sz="1200">
              <a:latin typeface="Lato"/>
              <a:cs typeface="Lato"/>
            </a:endParaRPr>
          </a:p>
          <a:p>
            <a:pPr marL="813435" lvl="1" indent="-321310">
              <a:lnSpc>
                <a:spcPct val="100000"/>
              </a:lnSpc>
              <a:spcBef>
                <a:spcPts val="509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-35" dirty="0">
                <a:solidFill>
                  <a:srgbClr val="FFFFFF"/>
                </a:solidFill>
                <a:latin typeface="Lato"/>
                <a:cs typeface="Lato"/>
              </a:rPr>
              <a:t>You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can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control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memory,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Lato"/>
                <a:cs typeface="Lato"/>
              </a:rPr>
              <a:t>I/O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bandwidth,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and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CPU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usage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with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standard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cgroups</a:t>
            </a:r>
            <a:endParaRPr sz="1200">
              <a:latin typeface="Lato"/>
              <a:cs typeface="Lato"/>
            </a:endParaRPr>
          </a:p>
          <a:p>
            <a:pPr marL="356235" indent="-321310">
              <a:lnSpc>
                <a:spcPct val="100000"/>
              </a:lnSpc>
              <a:spcBef>
                <a:spcPts val="500"/>
              </a:spcBef>
              <a:buSzPct val="80000"/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dirty="0"/>
              <a:t>The</a:t>
            </a:r>
            <a:r>
              <a:rPr spc="-80" dirty="0"/>
              <a:t> </a:t>
            </a:r>
            <a:r>
              <a:rPr spc="5" dirty="0"/>
              <a:t>system</a:t>
            </a:r>
            <a:r>
              <a:rPr spc="-75" dirty="0"/>
              <a:t> </a:t>
            </a:r>
            <a:r>
              <a:rPr spc="20" dirty="0"/>
              <a:t>call</a:t>
            </a:r>
            <a:r>
              <a:rPr spc="-75" dirty="0"/>
              <a:t> </a:t>
            </a:r>
            <a:r>
              <a:rPr spc="5" dirty="0"/>
              <a:t>“attack</a:t>
            </a:r>
            <a:r>
              <a:rPr spc="-80" dirty="0"/>
              <a:t> </a:t>
            </a:r>
            <a:r>
              <a:rPr spc="-5" dirty="0"/>
              <a:t>surface”</a:t>
            </a:r>
          </a:p>
          <a:p>
            <a:pPr marL="813435" lvl="1" indent="-321310">
              <a:lnSpc>
                <a:spcPct val="100000"/>
              </a:lnSpc>
              <a:spcBef>
                <a:spcPts val="535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Your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application,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whether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you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know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it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or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not,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is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using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Linux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calls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(syscalls)</a:t>
            </a:r>
            <a:endParaRPr sz="1200">
              <a:latin typeface="Lato"/>
              <a:cs typeface="Lato"/>
            </a:endParaRPr>
          </a:p>
          <a:p>
            <a:pPr marL="813435" marR="53975" lvl="1" indent="-320675">
              <a:lnSpc>
                <a:spcPct val="114599"/>
              </a:lnSpc>
              <a:spcBef>
                <a:spcPts val="300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If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you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know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speciﬁcs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about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your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application’s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level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of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capabilities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needed,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you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can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drastically 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reduce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“attack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surface”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Lato"/>
                <a:cs typeface="Lato"/>
              </a:rPr>
              <a:t>of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entire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call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table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(and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related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privileges)</a:t>
            </a:r>
            <a:endParaRPr sz="1200">
              <a:latin typeface="Lato"/>
              <a:cs typeface="Lato"/>
            </a:endParaRPr>
          </a:p>
          <a:p>
            <a:pPr marL="356235" indent="-321310">
              <a:lnSpc>
                <a:spcPct val="100000"/>
              </a:lnSpc>
              <a:spcBef>
                <a:spcPts val="500"/>
              </a:spcBef>
              <a:buSzPct val="80000"/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pc="10" dirty="0"/>
              <a:t>Administrative</a:t>
            </a:r>
            <a:r>
              <a:rPr spc="-85" dirty="0"/>
              <a:t> </a:t>
            </a:r>
            <a:r>
              <a:rPr spc="5" dirty="0"/>
              <a:t>privilege</a:t>
            </a:r>
          </a:p>
          <a:p>
            <a:pPr marL="813435" marR="29845" lvl="1" indent="-320675">
              <a:lnSpc>
                <a:spcPct val="114599"/>
              </a:lnSpc>
              <a:spcBef>
                <a:spcPts val="325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“USER”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speciﬁed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in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Dockerﬁle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can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be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overridden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at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runtime.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Lato"/>
                <a:cs typeface="Lato"/>
              </a:rPr>
              <a:t>It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would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be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best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have 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runtime limitations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 not allow images to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run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as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root,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or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whitelist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some speciﬁc 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administrative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tools/applications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which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cannot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be</a:t>
            </a:r>
            <a:r>
              <a:rPr sz="12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changed</a:t>
            </a:r>
            <a:endParaRPr sz="1200">
              <a:latin typeface="Lato"/>
              <a:cs typeface="Lato"/>
            </a:endParaRPr>
          </a:p>
          <a:p>
            <a:pPr marL="813435" lvl="1" indent="-321310">
              <a:lnSpc>
                <a:spcPct val="100000"/>
              </a:lnSpc>
              <a:spcBef>
                <a:spcPts val="509"/>
              </a:spcBef>
              <a:buFont typeface="Arial"/>
              <a:buChar char="○"/>
              <a:tabLst>
                <a:tab pos="813435" algn="l"/>
                <a:tab pos="814069" algn="l"/>
              </a:tabLst>
            </a:pP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User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namespaces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are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Lato"/>
                <a:cs typeface="Lato"/>
              </a:rPr>
              <a:t>larger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hammer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prevent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this,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but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ato"/>
                <a:cs typeface="Lato"/>
              </a:rPr>
              <a:t>have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not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arrived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in</a:t>
            </a:r>
            <a:r>
              <a:rPr sz="12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Kubernetes</a:t>
            </a:r>
            <a:r>
              <a:rPr sz="12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yet</a:t>
            </a:r>
            <a:endParaRPr sz="1200">
              <a:latin typeface="Lato"/>
              <a:cs typeface="Lato"/>
            </a:endParaRPr>
          </a:p>
          <a:p>
            <a:pPr marL="356235" indent="-344170">
              <a:lnSpc>
                <a:spcPct val="100000"/>
              </a:lnSpc>
              <a:spcBef>
                <a:spcPts val="500"/>
              </a:spcBef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pc="5" dirty="0"/>
              <a:t>Read-only </a:t>
            </a:r>
            <a:r>
              <a:rPr spc="10" dirty="0"/>
              <a:t>root</a:t>
            </a:r>
            <a:r>
              <a:rPr spc="-165" dirty="0"/>
              <a:t> </a:t>
            </a:r>
            <a:r>
              <a:rPr spc="5" dirty="0"/>
              <a:t>ﬁlesystem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790C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2080</Words>
  <Application>Microsoft Office PowerPoint</Application>
  <PresentationFormat>On-screen Show (16:9)</PresentationFormat>
  <Paragraphs>186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Courier New</vt:lpstr>
      <vt:lpstr>Lato</vt:lpstr>
      <vt:lpstr>Verdana</vt:lpstr>
      <vt:lpstr>Office Theme</vt:lpstr>
      <vt:lpstr>Securing  Container  Applications:</vt:lpstr>
      <vt:lpstr>Setting the Stage</vt:lpstr>
      <vt:lpstr>PowerPoint Presentation</vt:lpstr>
      <vt:lpstr>What We Won’t Cover</vt:lpstr>
      <vt:lpstr>Application Security</vt:lpstr>
      <vt:lpstr>Container Application Security</vt:lpstr>
      <vt:lpstr>Image Security - Contents</vt:lpstr>
      <vt:lpstr>Image Security - Build Concerns</vt:lpstr>
      <vt:lpstr>Runtime Security - Containing your  Workload</vt:lpstr>
      <vt:lpstr>Runtime Security Focus</vt:lpstr>
      <vt:lpstr>Runtime Security - Resources</vt:lpstr>
      <vt:lpstr>Runtime Security - Attack Surface</vt:lpstr>
      <vt:lpstr>Runtime Security - Privileges</vt:lpstr>
      <vt:lpstr>Kubernetes: Controlling Resource Limits</vt:lpstr>
      <vt:lpstr>Kubernetes: Limiting Attack Surface</vt:lpstr>
      <vt:lpstr>Kubernetes: Reducing Privilege</vt:lpstr>
      <vt:lpstr>Kubernetes: Cluster Security Enforcement</vt:lpstr>
      <vt:lpstr>Kubernetes: Applying Container Security</vt:lpstr>
      <vt:lpstr>BUT...Container Security is Hard!!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Securing  Container  Applications:</dc:title>
  <cp:lastModifiedBy>Krishna Murthy P</cp:lastModifiedBy>
  <cp:revision>1</cp:revision>
  <dcterms:created xsi:type="dcterms:W3CDTF">2021-01-22T01:09:32Z</dcterms:created>
  <dcterms:modified xsi:type="dcterms:W3CDTF">2021-01-22T01:12:39Z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2021-01-22T00:00:00Z</vt:filetime>
  </property>
</Properties>
</file>